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theme/themeOverride2.xml" ContentType="application/vnd.openxmlformats-officedocument.themeOverride+xml"/>
  <Override PartName="/ppt/charts/chart4.xml" ContentType="application/vnd.openxmlformats-officedocument.drawingml.chart+xml"/>
  <Override PartName="/ppt/theme/themeOverride3.xml" ContentType="application/vnd.openxmlformats-officedocument.themeOverride+xml"/>
  <Override PartName="/ppt/charts/chart5.xml" ContentType="application/vnd.openxmlformats-officedocument.drawingml.chart+xml"/>
  <Override PartName="/ppt/theme/themeOverride4.xml" ContentType="application/vnd.openxmlformats-officedocument.themeOverride+xml"/>
  <Override PartName="/ppt/charts/chart6.xml" ContentType="application/vnd.openxmlformats-officedocument.drawingml.chart+xml"/>
  <Override PartName="/ppt/theme/themeOverride5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25"/>
  </p:notesMasterIdLst>
  <p:handoutMasterIdLst>
    <p:handoutMasterId r:id="rId26"/>
  </p:handoutMasterIdLst>
  <p:sldIdLst>
    <p:sldId id="322" r:id="rId2"/>
    <p:sldId id="364" r:id="rId3"/>
    <p:sldId id="360" r:id="rId4"/>
    <p:sldId id="330" r:id="rId5"/>
    <p:sldId id="374" r:id="rId6"/>
    <p:sldId id="371" r:id="rId7"/>
    <p:sldId id="372" r:id="rId8"/>
    <p:sldId id="341" r:id="rId9"/>
    <p:sldId id="365" r:id="rId10"/>
    <p:sldId id="379" r:id="rId11"/>
    <p:sldId id="375" r:id="rId12"/>
    <p:sldId id="337" r:id="rId13"/>
    <p:sldId id="367" r:id="rId14"/>
    <p:sldId id="378" r:id="rId15"/>
    <p:sldId id="357" r:id="rId16"/>
    <p:sldId id="349" r:id="rId17"/>
    <p:sldId id="376" r:id="rId18"/>
    <p:sldId id="319" r:id="rId19"/>
    <p:sldId id="368" r:id="rId20"/>
    <p:sldId id="362" r:id="rId21"/>
    <p:sldId id="345" r:id="rId22"/>
    <p:sldId id="377" r:id="rId23"/>
    <p:sldId id="291" r:id="rId24"/>
  </p:sldIdLst>
  <p:sldSz cx="9144000" cy="6858000" type="screen4x3"/>
  <p:notesSz cx="6794500" cy="9906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A00"/>
    <a:srgbClr val="006600"/>
    <a:srgbClr val="E9EDF4"/>
    <a:srgbClr val="CCECFF"/>
    <a:srgbClr val="DDDDDD"/>
    <a:srgbClr val="B9C6D5"/>
    <a:srgbClr val="D6D9DC"/>
    <a:srgbClr val="DCBE82"/>
    <a:srgbClr val="9FBFBB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81" autoAdjust="0"/>
    <p:restoredTop sz="94660"/>
  </p:normalViewPr>
  <p:slideViewPr>
    <p:cSldViewPr>
      <p:cViewPr varScale="1">
        <p:scale>
          <a:sx n="111" d="100"/>
          <a:sy n="111" d="100"/>
        </p:scale>
        <p:origin x="-162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2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3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5.xlsx"/><Relationship Id="rId1" Type="http://schemas.openxmlformats.org/officeDocument/2006/relationships/themeOverride" Target="../theme/themeOverride4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6.xlsx"/><Relationship Id="rId1" Type="http://schemas.openxmlformats.org/officeDocument/2006/relationships/themeOverride" Target="../theme/themeOverrid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2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Лист1!$A$1:$E$1</c:f>
              <c:strCache>
                <c:ptCount val="5"/>
                <c:pt idx="0">
                  <c:v>2012 год</c:v>
                </c:pt>
                <c:pt idx="1">
                  <c:v>2013 год</c:v>
                </c:pt>
                <c:pt idx="2">
                  <c:v>2014 год</c:v>
                </c:pt>
                <c:pt idx="3">
                  <c:v>2015 год</c:v>
                </c:pt>
                <c:pt idx="4">
                  <c:v>2016 год</c:v>
                </c:pt>
              </c:strCache>
            </c:strRef>
          </c:cat>
          <c:val>
            <c:numRef>
              <c:f>Лист1!$A$2:$E$2</c:f>
              <c:numCache>
                <c:formatCode>General</c:formatCode>
                <c:ptCount val="5"/>
                <c:pt idx="0">
                  <c:v>1607</c:v>
                </c:pt>
                <c:pt idx="1">
                  <c:v>1454</c:v>
                </c:pt>
                <c:pt idx="2">
                  <c:v>1363</c:v>
                </c:pt>
                <c:pt idx="3">
                  <c:v>1502</c:v>
                </c:pt>
                <c:pt idx="4">
                  <c:v>1452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5111168"/>
        <c:axId val="45112704"/>
      </c:barChart>
      <c:catAx>
        <c:axId val="4511116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ru-RU"/>
          </a:p>
        </c:txPr>
        <c:crossAx val="45112704"/>
        <c:crosses val="autoZero"/>
        <c:auto val="1"/>
        <c:lblAlgn val="ctr"/>
        <c:lblOffset val="100"/>
        <c:noMultiLvlLbl val="0"/>
      </c:catAx>
      <c:valAx>
        <c:axId val="451127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5111168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краевая медицина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7.8736291205739051E-3"/>
                  <c:y val="-1.07796853010927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9.2592592592592587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9.4483549446886857E-3"/>
                  <c:y val="-5.389842650546369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1023080768803466E-2"/>
                  <c:y val="-2.694921325273184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9.4483549446886857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69</c:v>
                </c:pt>
                <c:pt idx="1">
                  <c:v>208</c:v>
                </c:pt>
                <c:pt idx="2">
                  <c:v>192</c:v>
                </c:pt>
                <c:pt idx="3">
                  <c:v>182</c:v>
                </c:pt>
                <c:pt idx="4">
                  <c:v>128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медицина ГУ ФСИН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2.3148469614487281E-3"/>
                  <c:y val="-4.8230179384148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179</c:v>
                </c:pt>
                <c:pt idx="1">
                  <c:v>212</c:v>
                </c:pt>
                <c:pt idx="2">
                  <c:v>262</c:v>
                </c:pt>
                <c:pt idx="3">
                  <c:v>263</c:v>
                </c:pt>
                <c:pt idx="4">
                  <c:v>223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4654976"/>
        <c:axId val="44656512"/>
      </c:barChart>
      <c:catAx>
        <c:axId val="446549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44656512"/>
        <c:crosses val="autoZero"/>
        <c:auto val="1"/>
        <c:lblAlgn val="ctr"/>
        <c:lblOffset val="100"/>
        <c:noMultiLvlLbl val="0"/>
      </c:catAx>
      <c:valAx>
        <c:axId val="446565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4654976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2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2000" baseline="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2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Лист1!$A$1:$E$1</c:f>
              <c:strCache>
                <c:ptCount val="5"/>
                <c:pt idx="0">
                  <c:v>2012 год</c:v>
                </c:pt>
                <c:pt idx="1">
                  <c:v>2013 год</c:v>
                </c:pt>
                <c:pt idx="2">
                  <c:v>2014 год</c:v>
                </c:pt>
                <c:pt idx="3">
                  <c:v>2015 год</c:v>
                </c:pt>
                <c:pt idx="4">
                  <c:v>2016 год</c:v>
                </c:pt>
              </c:strCache>
            </c:strRef>
          </c:cat>
          <c:val>
            <c:numRef>
              <c:f>Лист1!$A$2:$E$2</c:f>
              <c:numCache>
                <c:formatCode>General</c:formatCode>
                <c:ptCount val="5"/>
                <c:pt idx="0">
                  <c:v>1302</c:v>
                </c:pt>
                <c:pt idx="1">
                  <c:v>1245</c:v>
                </c:pt>
                <c:pt idx="2">
                  <c:v>1378</c:v>
                </c:pt>
                <c:pt idx="3">
                  <c:v>1333</c:v>
                </c:pt>
                <c:pt idx="4">
                  <c:v>1405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1301120"/>
        <c:axId val="151171840"/>
      </c:barChart>
      <c:catAx>
        <c:axId val="15130112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ru-RU"/>
          </a:p>
        </c:txPr>
        <c:crossAx val="151171840"/>
        <c:crosses val="autoZero"/>
        <c:auto val="1"/>
        <c:lblAlgn val="ctr"/>
        <c:lblOffset val="100"/>
        <c:noMultiLvlLbl val="0"/>
      </c:catAx>
      <c:valAx>
        <c:axId val="1511718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51301120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Лист1!$A$4</c:f>
              <c:strCache>
                <c:ptCount val="1"/>
                <c:pt idx="0">
                  <c:v>Умершие от самоубийств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2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Лист1!$B$4:$H$4</c:f>
              <c:numCache>
                <c:formatCode>General</c:formatCode>
                <c:ptCount val="1"/>
                <c:pt idx="0">
                  <c:v>4842</c:v>
                </c:pt>
              </c:numCache>
            </c:numRef>
          </c:val>
        </c:ser>
        <c:ser>
          <c:idx val="1"/>
          <c:order val="1"/>
          <c:tx>
            <c:strRef>
              <c:f>Лист1!$A$5</c:f>
              <c:strCache>
                <c:ptCount val="1"/>
                <c:pt idx="0">
                  <c:v>Умершие от преступлений на почве семейно-бытовых конфликтов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2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Лист1!$B$5:$H$5</c:f>
              <c:numCache>
                <c:formatCode>General</c:formatCode>
                <c:ptCount val="1"/>
                <c:pt idx="0">
                  <c:v>776</c:v>
                </c:pt>
              </c:numCache>
            </c:numRef>
          </c:val>
        </c:ser>
        <c:ser>
          <c:idx val="2"/>
          <c:order val="2"/>
          <c:tx>
            <c:strRef>
              <c:f>Лист1!$A$6</c:f>
              <c:strCache>
                <c:ptCount val="1"/>
                <c:pt idx="0">
                  <c:v>Умершие от отравления спиртосодержащей продукцией</c:v>
                </c:pt>
              </c:strCache>
            </c:strRef>
          </c:tx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val>
            <c:numRef>
              <c:f>Лист1!$B$6:$H$6</c:f>
              <c:numCache>
                <c:formatCode>General</c:formatCode>
                <c:ptCount val="1"/>
                <c:pt idx="0">
                  <c:v>2827</c:v>
                </c:pt>
              </c:numCache>
            </c:numRef>
          </c:val>
        </c:ser>
        <c:ser>
          <c:idx val="3"/>
          <c:order val="3"/>
          <c:tx>
            <c:strRef>
              <c:f>Лист1!$A$7</c:f>
              <c:strCache>
                <c:ptCount val="1"/>
                <c:pt idx="0">
                  <c:v>Погибшие в результате дорожно-транспортных происшествий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2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Лист1!$B$7:$H$7</c:f>
              <c:numCache>
                <c:formatCode>General</c:formatCode>
                <c:ptCount val="1"/>
                <c:pt idx="0">
                  <c:v>2571</c:v>
                </c:pt>
              </c:numCache>
            </c:numRef>
          </c:val>
        </c:ser>
        <c:ser>
          <c:idx val="4"/>
          <c:order val="4"/>
          <c:tx>
            <c:strRef>
              <c:f>Лист1!$A$8</c:f>
              <c:strCache>
                <c:ptCount val="1"/>
                <c:pt idx="0">
                  <c:v>Умершие от отравления наркотическими веществами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2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Лист1!$B$8:$H$8</c:f>
              <c:numCache>
                <c:formatCode>General</c:formatCode>
                <c:ptCount val="1"/>
                <c:pt idx="0">
                  <c:v>431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7161728"/>
        <c:axId val="47163264"/>
      </c:barChart>
      <c:catAx>
        <c:axId val="47161728"/>
        <c:scaling>
          <c:orientation val="minMax"/>
        </c:scaling>
        <c:delete val="1"/>
        <c:axPos val="b"/>
        <c:majorTickMark val="out"/>
        <c:minorTickMark val="none"/>
        <c:tickLblPos val="nextTo"/>
        <c:crossAx val="47163264"/>
        <c:crosses val="autoZero"/>
        <c:auto val="1"/>
        <c:lblAlgn val="ctr"/>
        <c:lblOffset val="100"/>
        <c:noMultiLvlLbl val="0"/>
      </c:catAx>
      <c:valAx>
        <c:axId val="471632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716172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3917978991777813"/>
          <c:y val="4.7549265862569225E-2"/>
          <c:w val="0.35177553313273868"/>
          <c:h val="0.91001362167488642"/>
        </c:manualLayout>
      </c:layout>
      <c:overlay val="0"/>
      <c:txPr>
        <a:bodyPr/>
        <a:lstStyle/>
        <a:p>
          <a:pPr rtl="0">
            <a:defRPr sz="18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200"/>
      </a:pPr>
      <a:endParaRPr lang="ru-RU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2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Лист1!$A$1:$E$1</c:f>
              <c:strCache>
                <c:ptCount val="5"/>
                <c:pt idx="0">
                  <c:v>2012 год</c:v>
                </c:pt>
                <c:pt idx="1">
                  <c:v>2013 год</c:v>
                </c:pt>
                <c:pt idx="2">
                  <c:v>2014 год</c:v>
                </c:pt>
                <c:pt idx="3">
                  <c:v>2015 год</c:v>
                </c:pt>
                <c:pt idx="4">
                  <c:v>2016 год</c:v>
                </c:pt>
              </c:strCache>
            </c:strRef>
          </c:cat>
          <c:val>
            <c:numRef>
              <c:f>Лист1!$A$2:$E$2</c:f>
              <c:numCache>
                <c:formatCode>General</c:formatCode>
                <c:ptCount val="5"/>
                <c:pt idx="0">
                  <c:v>232</c:v>
                </c:pt>
                <c:pt idx="1">
                  <c:v>156</c:v>
                </c:pt>
                <c:pt idx="2">
                  <c:v>270</c:v>
                </c:pt>
                <c:pt idx="3">
                  <c:v>256</c:v>
                </c:pt>
                <c:pt idx="4">
                  <c:v>267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7315200"/>
        <c:axId val="52322304"/>
      </c:barChart>
      <c:catAx>
        <c:axId val="4731520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ru-RU"/>
          </a:p>
        </c:txPr>
        <c:crossAx val="52322304"/>
        <c:crosses val="autoZero"/>
        <c:auto val="1"/>
        <c:lblAlgn val="ctr"/>
        <c:lblOffset val="100"/>
        <c:noMultiLvlLbl val="0"/>
      </c:catAx>
      <c:valAx>
        <c:axId val="523223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7315200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cked"/>
        <c:varyColors val="0"/>
        <c:ser>
          <c:idx val="0"/>
          <c:order val="0"/>
          <c:tx>
            <c:strRef>
              <c:f>Лист1!$C$10</c:f>
              <c:strCache>
                <c:ptCount val="1"/>
                <c:pt idx="0">
                  <c:v>Количество жалоб</c:v>
                </c:pt>
              </c:strCache>
            </c:strRef>
          </c:tx>
          <c:dLbls>
            <c:dLbl>
              <c:idx val="0"/>
              <c:layout>
                <c:manualLayout>
                  <c:x val="-3.3177861495379053E-2"/>
                  <c:y val="6.75478418740959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4883396121534288E-2"/>
                  <c:y val="7.20835314000773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8.2944530844997408E-3"/>
                  <c:y val="3.37125956097175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4883359253499146E-2"/>
                  <c:y val="6.74251912194350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4.2062761731039171E-2"/>
                  <c:y val="6.4758875335779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Лист1!$D$9:$H$9</c:f>
              <c:strCache>
                <c:ptCount val="5"/>
                <c:pt idx="0">
                  <c:v>2012 год</c:v>
                </c:pt>
                <c:pt idx="1">
                  <c:v>2013 год</c:v>
                </c:pt>
                <c:pt idx="2">
                  <c:v>2014 год</c:v>
                </c:pt>
                <c:pt idx="3">
                  <c:v>2015 год</c:v>
                </c:pt>
                <c:pt idx="4">
                  <c:v>2016 год</c:v>
                </c:pt>
              </c:strCache>
            </c:strRef>
          </c:cat>
          <c:val>
            <c:numRef>
              <c:f>Лист1!$D$10:$H$10</c:f>
              <c:numCache>
                <c:formatCode>General</c:formatCode>
                <c:ptCount val="5"/>
                <c:pt idx="0">
                  <c:v>87</c:v>
                </c:pt>
                <c:pt idx="1">
                  <c:v>81</c:v>
                </c:pt>
                <c:pt idx="2">
                  <c:v>100</c:v>
                </c:pt>
                <c:pt idx="3">
                  <c:v>200</c:v>
                </c:pt>
                <c:pt idx="4">
                  <c:v>135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Лист1!$C$11</c:f>
              <c:strCache>
                <c:ptCount val="1"/>
                <c:pt idx="0">
                  <c:v>Коллективные жалобы</c:v>
                </c:pt>
              </c:strCache>
            </c:strRef>
          </c:tx>
          <c:dLbls>
            <c:dLbl>
              <c:idx val="0"/>
              <c:layout>
                <c:manualLayout>
                  <c:x val="-3.3768296357194409E-2"/>
                  <c:y val="-7.60370836979473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3.1104215957156102E-2"/>
                  <c:y val="-7.99906359958173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5015403156304028E-2"/>
                  <c:y val="-8.56912225846830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9.0620540500141304E-4"/>
                  <c:y val="-3.82485950102434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1.5696388491191357E-2"/>
                  <c:y val="-9.18512928894272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Лист1!$D$9:$H$9</c:f>
              <c:strCache>
                <c:ptCount val="5"/>
                <c:pt idx="0">
                  <c:v>2012 год</c:v>
                </c:pt>
                <c:pt idx="1">
                  <c:v>2013 год</c:v>
                </c:pt>
                <c:pt idx="2">
                  <c:v>2014 год</c:v>
                </c:pt>
                <c:pt idx="3">
                  <c:v>2015 год</c:v>
                </c:pt>
                <c:pt idx="4">
                  <c:v>2016 год</c:v>
                </c:pt>
              </c:strCache>
            </c:strRef>
          </c:cat>
          <c:val>
            <c:numRef>
              <c:f>Лист1!$D$11:$H$11</c:f>
              <c:numCache>
                <c:formatCode>General</c:formatCode>
                <c:ptCount val="5"/>
                <c:pt idx="0">
                  <c:v>21</c:v>
                </c:pt>
                <c:pt idx="1">
                  <c:v>17</c:v>
                </c:pt>
                <c:pt idx="2">
                  <c:v>29</c:v>
                </c:pt>
                <c:pt idx="3">
                  <c:v>37</c:v>
                </c:pt>
                <c:pt idx="4">
                  <c:v>26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52114944"/>
        <c:axId val="52116480"/>
      </c:lineChart>
      <c:catAx>
        <c:axId val="5211494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800" b="1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52116480"/>
        <c:crosses val="autoZero"/>
        <c:auto val="1"/>
        <c:lblAlgn val="ctr"/>
        <c:lblOffset val="100"/>
        <c:noMultiLvlLbl val="0"/>
      </c:catAx>
      <c:valAx>
        <c:axId val="5211648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52114944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6.3557332013614645E-2"/>
          <c:y val="2.6213393405693217E-2"/>
          <c:w val="0.85364486098688497"/>
          <c:h val="7.9260976024255331E-2"/>
        </c:manualLayout>
      </c:layout>
      <c:overlay val="0"/>
      <c:txPr>
        <a:bodyPr/>
        <a:lstStyle/>
        <a:p>
          <a:pPr>
            <a:defRPr sz="1800" b="1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zero"/>
    <c:showDLblsOverMax val="0"/>
  </c:chart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4" y="0"/>
            <a:ext cx="2944283" cy="495300"/>
          </a:xfrm>
          <a:prstGeom prst="rect">
            <a:avLst/>
          </a:prstGeom>
        </p:spPr>
        <p:txBody>
          <a:bodyPr vert="horz" lIns="91303" tIns="45651" rIns="91303" bIns="45651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8648" y="0"/>
            <a:ext cx="2944283" cy="495300"/>
          </a:xfrm>
          <a:prstGeom prst="rect">
            <a:avLst/>
          </a:prstGeom>
        </p:spPr>
        <p:txBody>
          <a:bodyPr vert="horz" lIns="91303" tIns="45651" rIns="91303" bIns="45651" rtlCol="0"/>
          <a:lstStyle>
            <a:lvl1pPr algn="r">
              <a:defRPr sz="1200"/>
            </a:lvl1pPr>
          </a:lstStyle>
          <a:p>
            <a:fld id="{13BAE475-5851-4197-94A9-666CF26B8584}" type="datetimeFigureOut">
              <a:rPr lang="ru-RU" smtClean="0"/>
              <a:t>17.08.2017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4" y="9408981"/>
            <a:ext cx="2944283" cy="495300"/>
          </a:xfrm>
          <a:prstGeom prst="rect">
            <a:avLst/>
          </a:prstGeom>
        </p:spPr>
        <p:txBody>
          <a:bodyPr vert="horz" lIns="91303" tIns="45651" rIns="91303" bIns="45651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8648" y="9408981"/>
            <a:ext cx="2944283" cy="495300"/>
          </a:xfrm>
          <a:prstGeom prst="rect">
            <a:avLst/>
          </a:prstGeom>
        </p:spPr>
        <p:txBody>
          <a:bodyPr vert="horz" lIns="91303" tIns="45651" rIns="91303" bIns="45651" rtlCol="0" anchor="b"/>
          <a:lstStyle>
            <a:lvl1pPr algn="r">
              <a:defRPr sz="1200"/>
            </a:lvl1pPr>
          </a:lstStyle>
          <a:p>
            <a:fld id="{F02518DB-D09A-4F8D-A684-DE1706FBF9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1870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4" y="0"/>
            <a:ext cx="2944283" cy="495300"/>
          </a:xfrm>
          <a:prstGeom prst="rect">
            <a:avLst/>
          </a:prstGeom>
        </p:spPr>
        <p:txBody>
          <a:bodyPr vert="horz" lIns="91303" tIns="45651" rIns="91303" bIns="45651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8648" y="0"/>
            <a:ext cx="2944283" cy="495300"/>
          </a:xfrm>
          <a:prstGeom prst="rect">
            <a:avLst/>
          </a:prstGeom>
        </p:spPr>
        <p:txBody>
          <a:bodyPr vert="horz" lIns="91303" tIns="45651" rIns="91303" bIns="45651" rtlCol="0"/>
          <a:lstStyle>
            <a:lvl1pPr algn="r">
              <a:defRPr sz="1200"/>
            </a:lvl1pPr>
          </a:lstStyle>
          <a:p>
            <a:fld id="{BFCC53CD-7AF1-4A27-A688-A88970B662DD}" type="datetimeFigureOut">
              <a:rPr lang="ru-RU" smtClean="0"/>
              <a:t>17.08.2017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03" tIns="45651" rIns="91303" bIns="45651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05351"/>
            <a:ext cx="5435600" cy="4457700"/>
          </a:xfrm>
          <a:prstGeom prst="rect">
            <a:avLst/>
          </a:prstGeom>
        </p:spPr>
        <p:txBody>
          <a:bodyPr vert="horz" lIns="91303" tIns="45651" rIns="91303" bIns="45651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4" y="9408981"/>
            <a:ext cx="2944283" cy="495300"/>
          </a:xfrm>
          <a:prstGeom prst="rect">
            <a:avLst/>
          </a:prstGeom>
        </p:spPr>
        <p:txBody>
          <a:bodyPr vert="horz" lIns="91303" tIns="45651" rIns="91303" bIns="45651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8648" y="9408981"/>
            <a:ext cx="2944283" cy="495300"/>
          </a:xfrm>
          <a:prstGeom prst="rect">
            <a:avLst/>
          </a:prstGeom>
        </p:spPr>
        <p:txBody>
          <a:bodyPr vert="horz" lIns="91303" tIns="45651" rIns="91303" bIns="45651" rtlCol="0" anchor="b"/>
          <a:lstStyle>
            <a:lvl1pPr algn="r">
              <a:defRPr sz="1200"/>
            </a:lvl1pPr>
          </a:lstStyle>
          <a:p>
            <a:fld id="{1F772089-2574-4BA2-BA1F-5B0E487CC6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8340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DFDDE-CD29-4A95-994D-DC3E46F22A73}" type="datetime1">
              <a:rPr lang="ru-RU" smtClean="0"/>
              <a:t>17.08.2017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326DB-6954-45CD-9C1F-FE22B94FDD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5200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6E21C-2C14-40D7-9368-BDCE40B81852}" type="datetime1">
              <a:rPr lang="ru-RU" smtClean="0"/>
              <a:t>17.08.2017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326DB-6954-45CD-9C1F-FE22B94FDD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9669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9CCA9-BFB0-4A59-9AC4-3A1CEBD11E0B}" type="datetime1">
              <a:rPr lang="ru-RU" smtClean="0"/>
              <a:t>17.08.2017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326DB-6954-45CD-9C1F-FE22B94FDD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0251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64947-8D3E-47CA-8BD4-B70701231DF5}" type="datetime1">
              <a:rPr lang="ru-RU" smtClean="0"/>
              <a:t>17.08.2017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326DB-6954-45CD-9C1F-FE22B94FDD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8159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31E62-7CE0-4391-89A3-0EB7C5F6E9DB}" type="datetime1">
              <a:rPr lang="ru-RU" smtClean="0"/>
              <a:t>17.08.2017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326DB-6954-45CD-9C1F-FE22B94FDD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5704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9FD97-646E-4597-AD07-7E2DFB86B882}" type="datetime1">
              <a:rPr lang="ru-RU" smtClean="0"/>
              <a:t>17.08.2017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326DB-6954-45CD-9C1F-FE22B94FDD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1472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41474-21B2-4A25-BA0B-957528E6FF6C}" type="datetime1">
              <a:rPr lang="ru-RU" smtClean="0"/>
              <a:t>17.08.2017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326DB-6954-45CD-9C1F-FE22B94FDD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4569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2E357-B303-4743-8F62-BA44A40C2745}" type="datetime1">
              <a:rPr lang="ru-RU" smtClean="0"/>
              <a:t>17.08.2017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326DB-6954-45CD-9C1F-FE22B94FDD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8377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F9608-9D8D-4D0D-AF32-DBD856EACAE1}" type="datetime1">
              <a:rPr lang="ru-RU" smtClean="0"/>
              <a:t>17.08.2017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326DB-6954-45CD-9C1F-FE22B94FDD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8767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D65A1-ACF0-42D8-8317-324F9C71A317}" type="datetime1">
              <a:rPr lang="ru-RU" smtClean="0"/>
              <a:t>17.08.2017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326DB-6954-45CD-9C1F-FE22B94FDD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2362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3B7C1-33AA-4524-A810-D962AB97AC58}" type="datetime1">
              <a:rPr lang="ru-RU" smtClean="0"/>
              <a:t>17.08.2017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326DB-6954-45CD-9C1F-FE22B94FDD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2558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tx2">
                <a:lumMod val="20000"/>
                <a:lumOff val="80000"/>
              </a:schemeClr>
            </a:gs>
            <a:gs pos="92000">
              <a:schemeClr val="tx2">
                <a:lumMod val="20000"/>
                <a:lumOff val="80000"/>
              </a:schemeClr>
            </a:gs>
            <a:gs pos="76000">
              <a:schemeClr val="tx2">
                <a:lumMod val="20000"/>
                <a:lumOff val="80000"/>
              </a:schemeClr>
            </a:gs>
            <a:gs pos="0">
              <a:schemeClr val="bg1"/>
            </a:gs>
            <a:gs pos="100000">
              <a:schemeClr val="bg1">
                <a:lumMod val="75000"/>
              </a:schemeClr>
            </a:gs>
            <a:gs pos="100000">
              <a:schemeClr val="tx2">
                <a:lumMod val="20000"/>
                <a:lumOff val="80000"/>
              </a:schemeClr>
            </a:gs>
            <a:gs pos="97000">
              <a:schemeClr val="tx2">
                <a:lumMod val="20000"/>
                <a:lumOff val="80000"/>
              </a:schemeClr>
            </a:gs>
            <a:gs pos="100000">
              <a:schemeClr val="tx2">
                <a:lumMod val="20000"/>
                <a:lumOff val="8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D990A7-CE9E-45D4-9B70-210BCBAF56F6}" type="datetime1">
              <a:rPr lang="ru-RU" smtClean="0"/>
              <a:t>17.08.2017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D326DB-6954-45CD-9C1F-FE22B94FDD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2256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  <a:alpha val="4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564904"/>
            <a:ext cx="9144000" cy="2088232"/>
          </a:xfrm>
          <a:effectLst>
            <a:outerShdw blurRad="50800" dist="50800" algn="ctr" rotWithShape="0">
              <a:srgbClr val="000000">
                <a:alpha val="43137"/>
              </a:srgbClr>
            </a:outerShdw>
          </a:effectLst>
        </p:spPr>
        <p:txBody>
          <a:bodyPr>
            <a:noAutofit/>
          </a:bodyPr>
          <a:lstStyle/>
          <a:p>
            <a:pPr algn="ctr"/>
            <a:r>
              <a:rPr lang="ru-RU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О соблюдении прав и свобод жителей Пермского края </a:t>
            </a:r>
            <a:br>
              <a:rPr lang="ru-RU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</a:br>
            <a:r>
              <a:rPr lang="ru-RU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в 2012-2017 годах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788" y="6251588"/>
            <a:ext cx="9137192" cy="434468"/>
          </a:xfrm>
        </p:spPr>
        <p:txBody>
          <a:bodyPr/>
          <a:lstStyle/>
          <a:p>
            <a:pPr algn="ctr"/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17 августа 2017, Пермь</a:t>
            </a:r>
            <a:endParaRPr lang="ru-RU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  <a:p>
            <a:endParaRPr lang="ru-RU" dirty="0"/>
          </a:p>
        </p:txBody>
      </p:sp>
      <p:pic>
        <p:nvPicPr>
          <p:cNvPr id="6" name="Picture 2" descr="C:\Users\User\Desktop\съезд\cmfSqyvXqN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-5972"/>
            <a:ext cx="3563888" cy="198884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65690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6"/>
          <p:cNvSpPr txBox="1">
            <a:spLocks/>
          </p:cNvSpPr>
          <p:nvPr/>
        </p:nvSpPr>
        <p:spPr>
          <a:xfrm>
            <a:off x="1547664" y="5877272"/>
            <a:ext cx="5486400" cy="56673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ru-RU" sz="1800" dirty="0" smtClean="0">
              <a:solidFill>
                <a:prstClr val="black"/>
              </a:solidFill>
            </a:endParaRPr>
          </a:p>
        </p:txBody>
      </p:sp>
      <p:sp>
        <p:nvSpPr>
          <p:cNvPr id="8" name="Заголовок 6"/>
          <p:cNvSpPr txBox="1">
            <a:spLocks/>
          </p:cNvSpPr>
          <p:nvPr/>
        </p:nvSpPr>
        <p:spPr>
          <a:xfrm>
            <a:off x="1825247" y="1844824"/>
            <a:ext cx="5629858" cy="56673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ru-RU" sz="2400" dirty="0">
              <a:solidFill>
                <a:prstClr val="black"/>
              </a:solidFill>
            </a:endParaRPr>
          </a:p>
        </p:txBody>
      </p:sp>
      <p:sp>
        <p:nvSpPr>
          <p:cNvPr id="12" name="Заголовок 6"/>
          <p:cNvSpPr txBox="1">
            <a:spLocks/>
          </p:cNvSpPr>
          <p:nvPr/>
        </p:nvSpPr>
        <p:spPr>
          <a:xfrm>
            <a:off x="467544" y="5885496"/>
            <a:ext cx="8392764" cy="56673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ru-RU" sz="2400" dirty="0" smtClean="0">
              <a:solidFill>
                <a:prstClr val="black"/>
              </a:solidFill>
            </a:endParaRPr>
          </a:p>
        </p:txBody>
      </p:sp>
      <p:sp>
        <p:nvSpPr>
          <p:cNvPr id="9" name="Заголовок 6"/>
          <p:cNvSpPr txBox="1">
            <a:spLocks/>
          </p:cNvSpPr>
          <p:nvPr/>
        </p:nvSpPr>
        <p:spPr>
          <a:xfrm>
            <a:off x="185287" y="1234424"/>
            <a:ext cx="8740992" cy="235427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ru-RU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326DB-6954-45CD-9C1F-FE22B94FDDE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Заголовок 6"/>
          <p:cNvSpPr txBox="1">
            <a:spLocks/>
          </p:cNvSpPr>
          <p:nvPr/>
        </p:nvSpPr>
        <p:spPr>
          <a:xfrm>
            <a:off x="-19714" y="810812"/>
            <a:ext cx="9143999" cy="62309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buClr>
                <a:srgbClr val="C00000"/>
              </a:buClr>
            </a:pPr>
            <a:r>
              <a:rPr lang="ru-RU" sz="32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Право на социальное обеспечение</a:t>
            </a:r>
          </a:p>
          <a:p>
            <a:pPr algn="ctr">
              <a:buClr>
                <a:srgbClr val="C00000"/>
              </a:buClr>
            </a:pPr>
            <a:r>
              <a:rPr lang="ru-RU" sz="32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инвалидов</a:t>
            </a:r>
            <a:endParaRPr lang="ru-RU" sz="32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pic>
        <p:nvPicPr>
          <p:cNvPr id="10" name="Picture 2" descr="C:\Users\User\Desktop\съезд\CM0R8mNC1DY — копия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19588" y="80654"/>
            <a:ext cx="872924" cy="432048"/>
          </a:xfrm>
          <a:prstGeom prst="rect">
            <a:avLst/>
          </a:prstGeom>
          <a:noFill/>
        </p:spPr>
      </p:pic>
      <p:sp>
        <p:nvSpPr>
          <p:cNvPr id="14" name="Прямоугольник 13"/>
          <p:cNvSpPr/>
          <p:nvPr/>
        </p:nvSpPr>
        <p:spPr>
          <a:xfrm>
            <a:off x="283895" y="2128193"/>
            <a:ext cx="8536780" cy="30623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285750" algn="just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ru-RU" sz="2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едоступность общественной инфраструктуры </a:t>
            </a:r>
            <a: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инвалидов </a:t>
            </a:r>
          </a:p>
          <a:p>
            <a:pPr indent="-285750" algn="just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ru-RU" sz="2800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285750" algn="just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ru-RU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два раза сократилось число взрослых инвалидов, прошедших реабилитацию </a:t>
            </a:r>
            <a:endParaRPr lang="ru-RU" sz="2800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Clr>
                <a:srgbClr val="C00000"/>
              </a:buClr>
            </a:pPr>
            <a:r>
              <a:rPr lang="ru-RU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(в 2012 </a:t>
            </a:r>
            <a: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- 2665 чел.; </a:t>
            </a:r>
            <a:r>
              <a:rPr lang="ru-RU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2016 </a:t>
            </a:r>
            <a: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- 1298 чел.)</a:t>
            </a:r>
          </a:p>
        </p:txBody>
      </p:sp>
    </p:spTree>
    <p:extLst>
      <p:ext uri="{BB962C8B-B14F-4D97-AF65-F5344CB8AC3E}">
        <p14:creationId xmlns:p14="http://schemas.microsoft.com/office/powerpoint/2010/main" val="2121800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6"/>
          <p:cNvSpPr txBox="1">
            <a:spLocks/>
          </p:cNvSpPr>
          <p:nvPr/>
        </p:nvSpPr>
        <p:spPr>
          <a:xfrm>
            <a:off x="-36512" y="871572"/>
            <a:ext cx="9144000" cy="56673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buClr>
                <a:srgbClr val="C00000"/>
              </a:buClr>
            </a:pPr>
            <a:r>
              <a:rPr lang="ru-RU" sz="3200" dirty="0" smtClean="0">
                <a:solidFill>
                  <a:prstClr val="black"/>
                </a:solidFill>
                <a:latin typeface="Arial Black" panose="020B0A04020102020204" pitchFamily="34" charset="0"/>
              </a:rPr>
              <a:t>Количество жалоб на нарушение гражданских (личных) прав </a:t>
            </a:r>
            <a:endParaRPr lang="ru-RU" sz="3200" dirty="0">
              <a:solidFill>
                <a:prstClr val="black"/>
              </a:solidFill>
              <a:latin typeface="Arial Black" panose="020B0A04020102020204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326DB-6954-45CD-9C1F-FE22B94FDDE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10637" y="908720"/>
            <a:ext cx="8522881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</a:pPr>
            <a:r>
              <a:rPr lang="ru-RU" sz="2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endParaRPr lang="ru-RU" sz="2400" b="1" dirty="0" smtClean="0">
              <a:solidFill>
                <a:prstClr val="black"/>
              </a:solidFill>
            </a:endParaRPr>
          </a:p>
        </p:txBody>
      </p:sp>
      <p:pic>
        <p:nvPicPr>
          <p:cNvPr id="5" name="Picture 2" descr="C:\Users\User\Desktop\съезд\CM0R8mNC1DY — копия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69391" y="116632"/>
            <a:ext cx="964128" cy="477189"/>
          </a:xfrm>
          <a:prstGeom prst="rect">
            <a:avLst/>
          </a:prstGeom>
          <a:noFill/>
        </p:spPr>
      </p:pic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76852591"/>
              </p:ext>
            </p:extLst>
          </p:nvPr>
        </p:nvGraphicFramePr>
        <p:xfrm>
          <a:off x="410637" y="1628800"/>
          <a:ext cx="8337827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98155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6"/>
          <p:cNvSpPr txBox="1">
            <a:spLocks/>
          </p:cNvSpPr>
          <p:nvPr/>
        </p:nvSpPr>
        <p:spPr>
          <a:xfrm>
            <a:off x="0" y="310452"/>
            <a:ext cx="9144000" cy="56673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buClr>
                <a:srgbClr val="C00000"/>
              </a:buClr>
            </a:pPr>
            <a:r>
              <a:rPr lang="ru-RU" sz="3200" dirty="0" smtClean="0">
                <a:latin typeface="Arial Black" panose="020B0A04020102020204" pitchFamily="34" charset="0"/>
              </a:rPr>
              <a:t>Гражданские (личные) права </a:t>
            </a:r>
            <a:endParaRPr lang="ru-RU" sz="3200" dirty="0">
              <a:latin typeface="Arial Black" panose="020B0A04020102020204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326DB-6954-45CD-9C1F-FE22B94FDDE1}" type="slidenum">
              <a:rPr lang="ru-RU" smtClean="0"/>
              <a:t>12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410637" y="908720"/>
            <a:ext cx="8522881" cy="51860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rgbClr val="C00000"/>
              </a:buClr>
            </a:pPr>
            <a:endParaRPr lang="ru-RU" sz="2600" dirty="0" smtClean="0">
              <a:latin typeface="Arial Black" panose="020B0A0402010202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Рост числа жалоб на нарушение права на: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эффективную государственную защиту </a:t>
            </a:r>
            <a:b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(органы полиции, служба судебных приставов, территориальные следственные отделы Следственного управления СК РФ)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достоинство личности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справедливое судебное разбирательство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свободу и личную неприкосновенность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</a:pPr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endParaRPr lang="ru-RU" sz="2400" b="1" dirty="0" smtClean="0"/>
          </a:p>
        </p:txBody>
      </p:sp>
      <p:pic>
        <p:nvPicPr>
          <p:cNvPr id="5" name="Picture 2" descr="C:\Users\User\Desktop\съезд\CM0R8mNC1DY — копия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69391" y="116632"/>
            <a:ext cx="964128" cy="47718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0606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6"/>
          <p:cNvSpPr txBox="1">
            <a:spLocks/>
          </p:cNvSpPr>
          <p:nvPr/>
        </p:nvSpPr>
        <p:spPr>
          <a:xfrm>
            <a:off x="1825247" y="1844824"/>
            <a:ext cx="5629858" cy="56673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ru-RU" sz="2400" dirty="0">
              <a:solidFill>
                <a:prstClr val="black"/>
              </a:solidFill>
            </a:endParaRPr>
          </a:p>
        </p:txBody>
      </p:sp>
      <p:sp>
        <p:nvSpPr>
          <p:cNvPr id="12" name="Заголовок 6"/>
          <p:cNvSpPr txBox="1">
            <a:spLocks/>
          </p:cNvSpPr>
          <p:nvPr/>
        </p:nvSpPr>
        <p:spPr>
          <a:xfrm>
            <a:off x="509369" y="4153743"/>
            <a:ext cx="8392764" cy="56673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ru-RU" sz="2400" dirty="0" smtClean="0">
              <a:solidFill>
                <a:prstClr val="black"/>
              </a:solidFill>
            </a:endParaRPr>
          </a:p>
        </p:txBody>
      </p:sp>
      <p:sp>
        <p:nvSpPr>
          <p:cNvPr id="9" name="Заголовок 6"/>
          <p:cNvSpPr txBox="1">
            <a:spLocks/>
          </p:cNvSpPr>
          <p:nvPr/>
        </p:nvSpPr>
        <p:spPr>
          <a:xfrm>
            <a:off x="11363" y="506046"/>
            <a:ext cx="9144000" cy="57794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ctr">
              <a:spcBef>
                <a:spcPts val="0"/>
              </a:spcBef>
              <a:buClr>
                <a:srgbClr val="C00000"/>
              </a:buClr>
            </a:pPr>
            <a:r>
              <a:rPr lang="ru-RU" sz="2800" b="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Количество умерших </a:t>
            </a:r>
            <a:br>
              <a:rPr lang="ru-RU" sz="2800" b="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</a:br>
            <a:r>
              <a:rPr lang="ru-RU" sz="2800" b="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от неестественных причин за 2012-2017 гг.</a:t>
            </a:r>
            <a:endParaRPr lang="ru-RU" sz="2800" b="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15" name="Заголовок 6"/>
          <p:cNvSpPr txBox="1">
            <a:spLocks/>
          </p:cNvSpPr>
          <p:nvPr/>
        </p:nvSpPr>
        <p:spPr>
          <a:xfrm>
            <a:off x="416274" y="1574527"/>
            <a:ext cx="8291264" cy="387069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ru-RU" sz="26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326DB-6954-45CD-9C1F-FE22B94FDDE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Заголовок 6"/>
          <p:cNvSpPr txBox="1">
            <a:spLocks/>
          </p:cNvSpPr>
          <p:nvPr/>
        </p:nvSpPr>
        <p:spPr>
          <a:xfrm>
            <a:off x="539552" y="5085184"/>
            <a:ext cx="8496756" cy="72007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just"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ru-RU" sz="2400" dirty="0">
              <a:solidFill>
                <a:prstClr val="black"/>
              </a:solidFill>
            </a:endParaRPr>
          </a:p>
        </p:txBody>
      </p:sp>
      <p:sp>
        <p:nvSpPr>
          <p:cNvPr id="11" name="Заголовок 6"/>
          <p:cNvSpPr txBox="1">
            <a:spLocks/>
          </p:cNvSpPr>
          <p:nvPr/>
        </p:nvSpPr>
        <p:spPr>
          <a:xfrm>
            <a:off x="539552" y="4423223"/>
            <a:ext cx="5946087" cy="56673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just"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ru-RU" sz="2400" dirty="0">
              <a:solidFill>
                <a:prstClr val="black"/>
              </a:solidFill>
            </a:endParaRPr>
          </a:p>
        </p:txBody>
      </p:sp>
      <p:pic>
        <p:nvPicPr>
          <p:cNvPr id="13" name="Picture 2" descr="C:\Users\User\Desktop\съезд\CM0R8mNC1DY — копия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1076" y="73998"/>
            <a:ext cx="872924" cy="432048"/>
          </a:xfrm>
          <a:prstGeom prst="rect">
            <a:avLst/>
          </a:prstGeom>
          <a:noFill/>
        </p:spPr>
      </p:pic>
      <p:graphicFrame>
        <p:nvGraphicFramePr>
          <p:cNvPr id="16" name="Диаграмма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58723979"/>
              </p:ext>
            </p:extLst>
          </p:nvPr>
        </p:nvGraphicFramePr>
        <p:xfrm>
          <a:off x="251519" y="1340768"/>
          <a:ext cx="8650613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64282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6"/>
          <p:cNvSpPr txBox="1">
            <a:spLocks/>
          </p:cNvSpPr>
          <p:nvPr/>
        </p:nvSpPr>
        <p:spPr>
          <a:xfrm>
            <a:off x="0" y="620688"/>
            <a:ext cx="9144000" cy="56673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ctr">
              <a:spcBef>
                <a:spcPts val="0"/>
              </a:spcBef>
              <a:buClr>
                <a:srgbClr val="C00000"/>
              </a:buClr>
            </a:pPr>
            <a:r>
              <a:rPr lang="ru-RU" sz="3200" b="0" dirty="0">
                <a:solidFill>
                  <a:prstClr val="black"/>
                </a:solidFill>
                <a:latin typeface="Arial Black" panose="020B0A04020102020204" pitchFamily="34" charset="0"/>
                <a:ea typeface="+mn-ea"/>
                <a:cs typeface="+mn-cs"/>
              </a:rPr>
              <a:t>Количество жалоб </a:t>
            </a:r>
            <a:r>
              <a:rPr lang="ru-RU" sz="3200" b="0" dirty="0" smtClean="0">
                <a:solidFill>
                  <a:prstClr val="black"/>
                </a:solidFill>
                <a:latin typeface="Arial Black" panose="020B0A04020102020204" pitchFamily="34" charset="0"/>
                <a:ea typeface="+mn-ea"/>
                <a:cs typeface="+mn-cs"/>
              </a:rPr>
              <a:t/>
            </a:r>
            <a:br>
              <a:rPr lang="ru-RU" sz="3200" b="0" dirty="0" smtClean="0">
                <a:solidFill>
                  <a:prstClr val="black"/>
                </a:solidFill>
                <a:latin typeface="Arial Black" panose="020B0A04020102020204" pitchFamily="34" charset="0"/>
                <a:ea typeface="+mn-ea"/>
                <a:cs typeface="+mn-cs"/>
              </a:rPr>
            </a:br>
            <a:r>
              <a:rPr lang="ru-RU" sz="3200" b="0" dirty="0" smtClean="0">
                <a:solidFill>
                  <a:prstClr val="black"/>
                </a:solidFill>
                <a:latin typeface="Arial Black" panose="020B0A04020102020204" pitchFamily="34" charset="0"/>
                <a:ea typeface="+mn-ea"/>
                <a:cs typeface="+mn-cs"/>
              </a:rPr>
              <a:t>на нарушение п</a:t>
            </a:r>
            <a:r>
              <a:rPr lang="ru-RU" sz="3200" dirty="0" smtClean="0">
                <a:solidFill>
                  <a:prstClr val="black"/>
                </a:solidFill>
                <a:latin typeface="Arial Black" panose="020B0A04020102020204" pitchFamily="34" charset="0"/>
              </a:rPr>
              <a:t>олитических</a:t>
            </a:r>
            <a:r>
              <a:rPr lang="ru-RU" sz="3200" b="0" dirty="0" smtClean="0">
                <a:solidFill>
                  <a:prstClr val="black"/>
                </a:solidFill>
                <a:latin typeface="Arial Black" panose="020B0A04020102020204" pitchFamily="34" charset="0"/>
                <a:ea typeface="+mn-ea"/>
                <a:cs typeface="+mn-cs"/>
              </a:rPr>
              <a:t> прав </a:t>
            </a:r>
            <a:endParaRPr lang="ru-RU" sz="3200" b="0" dirty="0">
              <a:solidFill>
                <a:prstClr val="black"/>
              </a:solidFill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326DB-6954-45CD-9C1F-FE22B94FDDE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6" name="Picture 2" descr="C:\Users\User\Desktop\съезд\CM0R8mNC1DY — копия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19588" y="80654"/>
            <a:ext cx="872924" cy="432048"/>
          </a:xfrm>
          <a:prstGeom prst="rect">
            <a:avLst/>
          </a:prstGeom>
          <a:noFill/>
        </p:spPr>
      </p:pic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37404834"/>
              </p:ext>
            </p:extLst>
          </p:nvPr>
        </p:nvGraphicFramePr>
        <p:xfrm>
          <a:off x="395536" y="1556792"/>
          <a:ext cx="8352928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60995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6"/>
          <p:cNvSpPr txBox="1">
            <a:spLocks/>
          </p:cNvSpPr>
          <p:nvPr/>
        </p:nvSpPr>
        <p:spPr>
          <a:xfrm>
            <a:off x="0" y="188640"/>
            <a:ext cx="9144000" cy="56673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buClr>
                <a:srgbClr val="C00000"/>
              </a:buClr>
            </a:pPr>
            <a:r>
              <a:rPr lang="ru-RU" sz="3200" dirty="0" smtClean="0">
                <a:latin typeface="Arial Black" panose="020B0A04020102020204" pitchFamily="34" charset="0"/>
              </a:rPr>
              <a:t>Политические права </a:t>
            </a:r>
            <a:endParaRPr lang="ru-RU" sz="3200" dirty="0">
              <a:latin typeface="Arial Black" panose="020B0A04020102020204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326DB-6954-45CD-9C1F-FE22B94FDDE1}" type="slidenum">
              <a:rPr lang="ru-RU" smtClean="0"/>
              <a:t>15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467544" y="980728"/>
            <a:ext cx="835292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</a:pPr>
            <a:r>
              <a:rPr lang="ru-RU" sz="2800" dirty="0" smtClean="0">
                <a:latin typeface="Arial Black" panose="020B0A04020102020204" pitchFamily="34" charset="0"/>
              </a:rPr>
              <a:t>Рост количества жалоб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Право на обращение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(на администрации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исправительных учреждений, органы прокуратуры, службу судебных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приставов)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Право на участие в управлении делами государства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Право на мирные собрания, митинги, демонстрации, шествия и пикетирование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Свобода деятельности общественных объедине</a:t>
            </a:r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ний</a:t>
            </a:r>
            <a:endParaRPr lang="ru-RU" sz="2400" b="1" dirty="0" smtClean="0"/>
          </a:p>
        </p:txBody>
      </p:sp>
      <p:pic>
        <p:nvPicPr>
          <p:cNvPr id="6" name="Picture 2" descr="C:\Users\User\Desktop\съезд\CM0R8mNC1DY — копия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19588" y="80654"/>
            <a:ext cx="872924" cy="43204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48421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6"/>
          <p:cNvSpPr txBox="1">
            <a:spLocks/>
          </p:cNvSpPr>
          <p:nvPr/>
        </p:nvSpPr>
        <p:spPr>
          <a:xfrm>
            <a:off x="0" y="688033"/>
            <a:ext cx="9144000" cy="56673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buClr>
                <a:srgbClr val="C00000"/>
              </a:buClr>
            </a:pPr>
            <a:r>
              <a:rPr lang="ru-RU" sz="3200" dirty="0" smtClean="0">
                <a:latin typeface="Arial Black" panose="020B0A04020102020204" pitchFamily="34" charset="0"/>
                <a:cs typeface="Times New Roman" panose="02020603050405020304" pitchFamily="18" charset="0"/>
              </a:rPr>
              <a:t>Право на участие </a:t>
            </a:r>
            <a:br>
              <a:rPr lang="ru-RU" sz="3200" dirty="0" smtClean="0">
                <a:latin typeface="Arial Black" panose="020B0A04020102020204" pitchFamily="34" charset="0"/>
                <a:cs typeface="Times New Roman" panose="02020603050405020304" pitchFamily="18" charset="0"/>
              </a:rPr>
            </a:br>
            <a:r>
              <a:rPr lang="ru-RU" sz="3200" dirty="0" smtClean="0">
                <a:latin typeface="Arial Black" panose="020B0A04020102020204" pitchFamily="34" charset="0"/>
                <a:cs typeface="Times New Roman" panose="02020603050405020304" pitchFamily="18" charset="0"/>
              </a:rPr>
              <a:t>в управлении делами государства </a:t>
            </a:r>
            <a:endParaRPr lang="ru-RU" sz="3200" dirty="0">
              <a:latin typeface="Arial Black" panose="020B0A040201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326DB-6954-45CD-9C1F-FE22B94FDDE1}" type="slidenum">
              <a:rPr lang="ru-RU" smtClean="0"/>
              <a:t>16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327362" y="1844824"/>
            <a:ext cx="848927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механизмов учета мнения жителей </a:t>
            </a:r>
            <a:b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организации и проведении публичных слушаний</a:t>
            </a:r>
          </a:p>
          <a:p>
            <a:pPr algn="just">
              <a:buClr>
                <a:srgbClr val="C00000"/>
              </a:buClr>
            </a:pPr>
            <a:endParaRPr lang="ru-RU" sz="28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свобода деятельности общественных объединений</a:t>
            </a:r>
          </a:p>
          <a:p>
            <a:pPr marL="285750" indent="-285750" algn="just"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ru-RU" sz="28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государственная поддержка некоммерческого сектора</a:t>
            </a:r>
          </a:p>
        </p:txBody>
      </p:sp>
      <p:pic>
        <p:nvPicPr>
          <p:cNvPr id="6" name="Picture 2" descr="C:\Users\User\Desktop\съезд\CM0R8mNC1DY — копия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19588" y="80654"/>
            <a:ext cx="872924" cy="43204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34643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6"/>
          <p:cNvSpPr txBox="1">
            <a:spLocks/>
          </p:cNvSpPr>
          <p:nvPr/>
        </p:nvSpPr>
        <p:spPr>
          <a:xfrm>
            <a:off x="0" y="780094"/>
            <a:ext cx="9144000" cy="56673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buClr>
                <a:srgbClr val="C00000"/>
              </a:buClr>
            </a:pPr>
            <a:r>
              <a:rPr lang="ru-RU" sz="3200" dirty="0" smtClean="0">
                <a:solidFill>
                  <a:prstClr val="black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Участие НКО Пермского края </a:t>
            </a:r>
            <a:br>
              <a:rPr lang="ru-RU" sz="3200" dirty="0" smtClean="0">
                <a:solidFill>
                  <a:prstClr val="black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</a:br>
            <a:r>
              <a:rPr lang="ru-RU" sz="3200" dirty="0" smtClean="0">
                <a:solidFill>
                  <a:prstClr val="black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в конкурсе президентских грантов</a:t>
            </a:r>
            <a:endParaRPr lang="ru-RU" sz="3200" dirty="0">
              <a:solidFill>
                <a:prstClr val="black"/>
              </a:solidFill>
              <a:latin typeface="Arial Black" panose="020B0A040201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326DB-6954-45CD-9C1F-FE22B94FDDE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6" name="Picture 2" descr="C:\Users\User\Desktop\съезд\CM0R8mNC1DY — копия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19588" y="80654"/>
            <a:ext cx="872924" cy="432048"/>
          </a:xfrm>
          <a:prstGeom prst="rect">
            <a:avLst/>
          </a:prstGeom>
          <a:noFill/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323950"/>
              </p:ext>
            </p:extLst>
          </p:nvPr>
        </p:nvGraphicFramePr>
        <p:xfrm>
          <a:off x="325395" y="2060848"/>
          <a:ext cx="8493209" cy="34204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98533"/>
                <a:gridCol w="936104"/>
                <a:gridCol w="936104"/>
                <a:gridCol w="936104"/>
                <a:gridCol w="936104"/>
                <a:gridCol w="1150260"/>
              </a:tblGrid>
              <a:tr h="1001767">
                <a:tc>
                  <a:txBody>
                    <a:bodyPr/>
                    <a:lstStyle/>
                    <a:p>
                      <a:pPr algn="l"/>
                      <a:r>
                        <a:rPr lang="ru-RU" sz="2800" dirty="0" smtClean="0">
                          <a:latin typeface="Calibri" panose="020F0502020204030204" pitchFamily="34" charset="0"/>
                        </a:rPr>
                        <a:t>Показатель участия</a:t>
                      </a:r>
                      <a:endParaRPr lang="ru-RU" sz="280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2013</a:t>
                      </a:r>
                      <a:endParaRPr lang="ru-RU" sz="2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2014</a:t>
                      </a:r>
                      <a:endParaRPr lang="ru-RU" sz="2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2015</a:t>
                      </a:r>
                      <a:endParaRPr lang="ru-RU" sz="2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2016</a:t>
                      </a:r>
                      <a:endParaRPr lang="ru-RU" sz="2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1 пол. 2017</a:t>
                      </a:r>
                      <a:endParaRPr lang="ru-RU" sz="2800" dirty="0"/>
                    </a:p>
                  </a:txBody>
                  <a:tcPr anchor="ctr"/>
                </a:tc>
              </a:tr>
              <a:tr h="97528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2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Количество </a:t>
                      </a:r>
                      <a:r>
                        <a:rPr lang="ru-RU" sz="2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НКО – победителей </a:t>
                      </a:r>
                      <a:br>
                        <a:rPr lang="ru-RU" sz="2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2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из </a:t>
                      </a:r>
                      <a:r>
                        <a:rPr lang="ru-RU" sz="2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Пермского края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32</a:t>
                      </a:r>
                    </a:p>
                  </a:txBody>
                  <a:tcPr marL="68580" marR="68580" marT="0" marB="0" anchor="ctr"/>
                </a:tc>
              </a:tr>
              <a:tr h="97528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2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Сумма </a:t>
                      </a:r>
                      <a:r>
                        <a:rPr lang="ru-RU" sz="2800" b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грантовой</a:t>
                      </a:r>
                      <a:r>
                        <a:rPr lang="ru-RU" sz="2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поддержки, млн. руб.</a:t>
                      </a:r>
                      <a:endParaRPr lang="ru-RU" sz="2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8,1</a:t>
                      </a:r>
                      <a:endParaRPr lang="ru-RU" sz="2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15,8</a:t>
                      </a:r>
                      <a:endParaRPr lang="ru-RU" sz="2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26,3</a:t>
                      </a:r>
                      <a:endParaRPr lang="ru-RU" sz="2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65</a:t>
                      </a:r>
                      <a:endParaRPr lang="ru-RU" sz="2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62,6</a:t>
                      </a:r>
                      <a:r>
                        <a:rPr lang="ru-RU" sz="2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0400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6"/>
          <p:cNvSpPr txBox="1">
            <a:spLocks/>
          </p:cNvSpPr>
          <p:nvPr/>
        </p:nvSpPr>
        <p:spPr>
          <a:xfrm>
            <a:off x="467544" y="5885496"/>
            <a:ext cx="8392764" cy="56673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ru-RU" sz="2400" dirty="0" smtClean="0"/>
          </a:p>
        </p:txBody>
      </p:sp>
      <p:sp>
        <p:nvSpPr>
          <p:cNvPr id="9" name="Заголовок 6"/>
          <p:cNvSpPr txBox="1">
            <a:spLocks/>
          </p:cNvSpPr>
          <p:nvPr/>
        </p:nvSpPr>
        <p:spPr>
          <a:xfrm>
            <a:off x="36401" y="32627"/>
            <a:ext cx="9144000" cy="71075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buClr>
                <a:srgbClr val="C00000"/>
              </a:buClr>
            </a:pP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Свобода мирных собраний 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7" name="Заголовок 6"/>
          <p:cNvSpPr txBox="1">
            <a:spLocks/>
          </p:cNvSpPr>
          <p:nvPr/>
        </p:nvSpPr>
        <p:spPr>
          <a:xfrm>
            <a:off x="993491" y="3275658"/>
            <a:ext cx="6592575" cy="56673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ru-RU" sz="2400" dirty="0"/>
          </a:p>
        </p:txBody>
      </p:sp>
      <p:sp>
        <p:nvSpPr>
          <p:cNvPr id="13" name="Заголовок 6"/>
          <p:cNvSpPr txBox="1">
            <a:spLocks/>
          </p:cNvSpPr>
          <p:nvPr/>
        </p:nvSpPr>
        <p:spPr>
          <a:xfrm>
            <a:off x="323528" y="1458670"/>
            <a:ext cx="8216897" cy="308511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buClr>
                <a:srgbClr val="C00000"/>
              </a:buClr>
            </a:pPr>
            <a:r>
              <a:rPr lang="ru-RU" sz="2400" dirty="0" smtClean="0"/>
              <a:t>  </a:t>
            </a:r>
          </a:p>
          <a:p>
            <a:pPr lvl="1" indent="-457200"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ru-RU" sz="2400" b="1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326DB-6954-45CD-9C1F-FE22B94FDDE1}" type="slidenum">
              <a:rPr lang="ru-RU" smtClean="0"/>
              <a:t>18</a:t>
            </a:fld>
            <a:endParaRPr lang="ru-RU" dirty="0"/>
          </a:p>
        </p:txBody>
      </p:sp>
      <p:pic>
        <p:nvPicPr>
          <p:cNvPr id="8" name="Picture 2" descr="C:\Users\User\Desktop\съезд\CM0R8mNC1DY — копия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69391" y="116632"/>
            <a:ext cx="964128" cy="477189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23528" y="903130"/>
            <a:ext cx="853678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</a:pPr>
            <a: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Рост обращений </a:t>
            </a:r>
            <a:r>
              <a:rPr lang="ru-RU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на: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ru-RU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незаконное </a:t>
            </a:r>
            <a: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привлечение к административной ответственности участников публичных </a:t>
            </a:r>
            <a:r>
              <a:rPr lang="ru-RU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мероприятий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ru-RU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ограничение </a:t>
            </a:r>
            <a: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права на проведение одиночного </a:t>
            </a:r>
            <a:r>
              <a:rPr lang="ru-RU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пикета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ru-RU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необоснованные </a:t>
            </a:r>
            <a: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отказы в проведении публичных </a:t>
            </a:r>
            <a:r>
              <a:rPr lang="ru-RU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мероприятий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ru-RU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непрозрачная процедура регистрации уведомлений о </a:t>
            </a:r>
            <a: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проведении публичных </a:t>
            </a:r>
            <a:r>
              <a:rPr lang="ru-RU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культурно-массовых мероприятий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027154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6"/>
          <p:cNvSpPr txBox="1">
            <a:spLocks/>
          </p:cNvSpPr>
          <p:nvPr/>
        </p:nvSpPr>
        <p:spPr>
          <a:xfrm>
            <a:off x="1547664" y="5877272"/>
            <a:ext cx="5486400" cy="56673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ru-RU" sz="1800" dirty="0" smtClean="0">
              <a:solidFill>
                <a:prstClr val="black"/>
              </a:solidFill>
            </a:endParaRPr>
          </a:p>
        </p:txBody>
      </p:sp>
      <p:sp>
        <p:nvSpPr>
          <p:cNvPr id="8" name="Заголовок 6"/>
          <p:cNvSpPr txBox="1">
            <a:spLocks/>
          </p:cNvSpPr>
          <p:nvPr/>
        </p:nvSpPr>
        <p:spPr>
          <a:xfrm>
            <a:off x="1825247" y="1844824"/>
            <a:ext cx="5629858" cy="56673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ru-RU" sz="2400" dirty="0">
              <a:solidFill>
                <a:prstClr val="black"/>
              </a:solidFill>
            </a:endParaRPr>
          </a:p>
        </p:txBody>
      </p:sp>
      <p:sp>
        <p:nvSpPr>
          <p:cNvPr id="12" name="Заголовок 6"/>
          <p:cNvSpPr txBox="1">
            <a:spLocks/>
          </p:cNvSpPr>
          <p:nvPr/>
        </p:nvSpPr>
        <p:spPr>
          <a:xfrm>
            <a:off x="467544" y="5885496"/>
            <a:ext cx="8392764" cy="56673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ru-RU" sz="2400" dirty="0" smtClean="0">
              <a:solidFill>
                <a:prstClr val="black"/>
              </a:solidFill>
            </a:endParaRPr>
          </a:p>
        </p:txBody>
      </p:sp>
      <p:sp>
        <p:nvSpPr>
          <p:cNvPr id="9" name="Заголовок 6"/>
          <p:cNvSpPr txBox="1">
            <a:spLocks/>
          </p:cNvSpPr>
          <p:nvPr/>
        </p:nvSpPr>
        <p:spPr>
          <a:xfrm>
            <a:off x="185287" y="1234424"/>
            <a:ext cx="8740992" cy="235427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ru-RU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326DB-6954-45CD-9C1F-FE22B94FDDE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Заголовок 6"/>
          <p:cNvSpPr txBox="1">
            <a:spLocks/>
          </p:cNvSpPr>
          <p:nvPr/>
        </p:nvSpPr>
        <p:spPr>
          <a:xfrm>
            <a:off x="-16217" y="95275"/>
            <a:ext cx="9143999" cy="62309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buClr>
                <a:srgbClr val="C00000"/>
              </a:buClr>
            </a:pPr>
            <a:r>
              <a:rPr lang="ru-RU" sz="32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Экологические права</a:t>
            </a:r>
          </a:p>
        </p:txBody>
      </p:sp>
      <p:pic>
        <p:nvPicPr>
          <p:cNvPr id="10" name="Picture 2" descr="C:\Users\User\Desktop\съезд\CM0R8mNC1DY — копия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19588" y="80654"/>
            <a:ext cx="872924" cy="432048"/>
          </a:xfrm>
          <a:prstGeom prst="rect">
            <a:avLst/>
          </a:prstGeom>
          <a:noFill/>
        </p:spPr>
      </p:pic>
      <p:graphicFrame>
        <p:nvGraphicFramePr>
          <p:cNvPr id="14" name="Диаграмма 13"/>
          <p:cNvGraphicFramePr/>
          <p:nvPr>
            <p:extLst>
              <p:ext uri="{D42A27DB-BD31-4B8C-83A1-F6EECF244321}">
                <p14:modId xmlns:p14="http://schemas.microsoft.com/office/powerpoint/2010/main" val="3630669920"/>
              </p:ext>
            </p:extLst>
          </p:nvPr>
        </p:nvGraphicFramePr>
        <p:xfrm>
          <a:off x="257292" y="908721"/>
          <a:ext cx="8563180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Заголовок 6"/>
          <p:cNvSpPr txBox="1">
            <a:spLocks/>
          </p:cNvSpPr>
          <p:nvPr/>
        </p:nvSpPr>
        <p:spPr>
          <a:xfrm>
            <a:off x="337687" y="1386824"/>
            <a:ext cx="8740992" cy="235427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ru-RU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51520" y="4728252"/>
            <a:ext cx="8688088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комфортных условий </a:t>
            </a:r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проживания (транспорт, водоснабжение, дороги </a:t>
            </a: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благоустройство)</a:t>
            </a:r>
            <a:endParaRPr lang="ru-RU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нарушение </a:t>
            </a:r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тишины</a:t>
            </a:r>
            <a:endParaRPr lang="ru-RU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загрязнение окружающей </a:t>
            </a:r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среды</a:t>
            </a:r>
            <a:endParaRPr lang="ru-RU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3047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6"/>
          <p:cNvSpPr txBox="1">
            <a:spLocks/>
          </p:cNvSpPr>
          <p:nvPr/>
        </p:nvSpPr>
        <p:spPr>
          <a:xfrm>
            <a:off x="1" y="642703"/>
            <a:ext cx="9143999" cy="467119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Times New Roman" panose="02020603050405020304" pitchFamily="18" charset="0"/>
              </a:rPr>
              <a:t>За 5 лет к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Times New Roman" panose="02020603050405020304" pitchFamily="18" charset="0"/>
              </a:rPr>
              <a:t>Уполномоченному обратились </a:t>
            </a:r>
            <a:b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Times New Roman" panose="02020603050405020304" pitchFamily="18" charset="0"/>
              </a:rPr>
            </a:b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Times New Roman" panose="02020603050405020304" pitchFamily="18" charset="0"/>
              </a:rPr>
              <a:t>62 </a:t>
            </a: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Times New Roman" panose="02020603050405020304" pitchFamily="18" charset="0"/>
              </a:rPr>
              <a:t>586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Times New Roman" panose="02020603050405020304" pitchFamily="18" charset="0"/>
              </a:rPr>
              <a:t>человек</a:t>
            </a:r>
          </a:p>
          <a:p>
            <a:pPr algn="ctr"/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Times New Roman" panose="02020603050405020304" pitchFamily="18" charset="0"/>
              </a:rPr>
              <a:t>Количество обращений снизилось на 6 % до 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Times New Roman" panose="02020603050405020304" pitchFamily="18" charset="0"/>
              </a:rPr>
              <a:t>7 813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Times New Roman" panose="02020603050405020304" pitchFamily="18" charset="0"/>
              </a:rPr>
              <a:t>в 2016 году</a:t>
            </a:r>
          </a:p>
          <a:p>
            <a:pPr algn="ctr"/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Times New Roman" panose="02020603050405020304" pitchFamily="18" charset="0"/>
              </a:rPr>
              <a:t>Количество жалоб снизилось на 5 %</a:t>
            </a:r>
          </a:p>
          <a:p>
            <a:pPr algn="ctr"/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Times New Roman" panose="02020603050405020304" pitchFamily="18" charset="0"/>
              </a:rPr>
              <a:t>до 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Times New Roman" panose="02020603050405020304" pitchFamily="18" charset="0"/>
              </a:rPr>
              <a:t>3 209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Times New Roman" panose="02020603050405020304" pitchFamily="18" charset="0"/>
              </a:rPr>
              <a:t>в 2016 году</a:t>
            </a:r>
          </a:p>
          <a:p>
            <a:pPr algn="ctr"/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Заголовок 6"/>
          <p:cNvSpPr txBox="1">
            <a:spLocks/>
          </p:cNvSpPr>
          <p:nvPr/>
        </p:nvSpPr>
        <p:spPr>
          <a:xfrm>
            <a:off x="1825247" y="1844824"/>
            <a:ext cx="5629858" cy="56673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ru-RU" sz="2400" dirty="0">
              <a:solidFill>
                <a:prstClr val="black"/>
              </a:solidFill>
            </a:endParaRPr>
          </a:p>
        </p:txBody>
      </p:sp>
      <p:sp>
        <p:nvSpPr>
          <p:cNvPr id="9" name="Заголовок 6"/>
          <p:cNvSpPr txBox="1">
            <a:spLocks/>
          </p:cNvSpPr>
          <p:nvPr/>
        </p:nvSpPr>
        <p:spPr>
          <a:xfrm>
            <a:off x="1825247" y="2411562"/>
            <a:ext cx="5629858" cy="56673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ru-RU" sz="2400" dirty="0">
              <a:solidFill>
                <a:prstClr val="black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326DB-6954-45CD-9C1F-FE22B94FDDE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" name="Picture 2" descr="C:\Users\User\Desktop\съезд\CM0R8mNC1DY — копия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67986" y="68563"/>
            <a:ext cx="872924" cy="43204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87689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6"/>
          <p:cNvSpPr txBox="1">
            <a:spLocks/>
          </p:cNvSpPr>
          <p:nvPr/>
        </p:nvSpPr>
        <p:spPr>
          <a:xfrm>
            <a:off x="1547664" y="5877272"/>
            <a:ext cx="5486400" cy="56673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ru-RU" sz="1800" dirty="0" smtClean="0">
              <a:solidFill>
                <a:prstClr val="black"/>
              </a:solidFill>
            </a:endParaRPr>
          </a:p>
        </p:txBody>
      </p:sp>
      <p:sp>
        <p:nvSpPr>
          <p:cNvPr id="8" name="Заголовок 6"/>
          <p:cNvSpPr txBox="1">
            <a:spLocks/>
          </p:cNvSpPr>
          <p:nvPr/>
        </p:nvSpPr>
        <p:spPr>
          <a:xfrm>
            <a:off x="1825247" y="1844824"/>
            <a:ext cx="5629858" cy="56673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ru-RU" sz="2400" dirty="0">
              <a:solidFill>
                <a:prstClr val="black"/>
              </a:solidFill>
            </a:endParaRPr>
          </a:p>
        </p:txBody>
      </p:sp>
      <p:sp>
        <p:nvSpPr>
          <p:cNvPr id="12" name="Заголовок 6"/>
          <p:cNvSpPr txBox="1">
            <a:spLocks/>
          </p:cNvSpPr>
          <p:nvPr/>
        </p:nvSpPr>
        <p:spPr>
          <a:xfrm>
            <a:off x="467544" y="5885496"/>
            <a:ext cx="8392764" cy="56673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ru-RU" sz="2400" dirty="0" smtClean="0">
              <a:solidFill>
                <a:prstClr val="black"/>
              </a:solidFill>
            </a:endParaRPr>
          </a:p>
        </p:txBody>
      </p:sp>
      <p:sp>
        <p:nvSpPr>
          <p:cNvPr id="9" name="Заголовок 6"/>
          <p:cNvSpPr txBox="1">
            <a:spLocks/>
          </p:cNvSpPr>
          <p:nvPr/>
        </p:nvSpPr>
        <p:spPr>
          <a:xfrm>
            <a:off x="185287" y="1234424"/>
            <a:ext cx="8740992" cy="235427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ru-RU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326DB-6954-45CD-9C1F-FE22B94FDDE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Заголовок 6"/>
          <p:cNvSpPr txBox="1">
            <a:spLocks/>
          </p:cNvSpPr>
          <p:nvPr/>
        </p:nvSpPr>
        <p:spPr>
          <a:xfrm>
            <a:off x="1" y="279541"/>
            <a:ext cx="9143999" cy="62309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buClr>
                <a:srgbClr val="C00000"/>
              </a:buClr>
            </a:pPr>
            <a:r>
              <a:rPr lang="ru-RU" sz="32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Право на образование</a:t>
            </a:r>
          </a:p>
        </p:txBody>
      </p:sp>
      <p:pic>
        <p:nvPicPr>
          <p:cNvPr id="10" name="Picture 2" descr="C:\Users\User\Desktop\съезд\CM0R8mNC1DY — копия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19588" y="80654"/>
            <a:ext cx="872924" cy="432048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57293" y="1412776"/>
            <a:ext cx="8603016" cy="47397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детей дошкольными образовательными учреждениями </a:t>
            </a:r>
            <a:r>
              <a:rPr lang="ru-RU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снижение числа жалоб в 2 раза</a:t>
            </a:r>
            <a:r>
              <a:rPr lang="ru-RU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342900" lvl="0" indent="-342900"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ru-RU" sz="28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несогласие с реорганизацией и ликвидацией образовательных </a:t>
            </a:r>
            <a:r>
              <a:rPr lang="ru-RU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учреждений</a:t>
            </a:r>
          </a:p>
          <a:p>
            <a:pPr marL="342900" lvl="0" indent="-342900"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ru-RU" sz="28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образование детей-инвалидов</a:t>
            </a:r>
          </a:p>
          <a:p>
            <a:pPr marL="457200" indent="-457200">
              <a:buClr>
                <a:srgbClr val="C00000"/>
              </a:buClr>
              <a:buFontTx/>
              <a:buChar char="-"/>
            </a:pPr>
            <a:endParaRPr lang="ru-RU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Clr>
                <a:srgbClr val="C00000"/>
              </a:buClr>
              <a:buFontTx/>
              <a:buChar char="-"/>
            </a:pPr>
            <a:endParaRPr lang="ru-RU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1948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6"/>
          <p:cNvSpPr txBox="1">
            <a:spLocks/>
          </p:cNvSpPr>
          <p:nvPr/>
        </p:nvSpPr>
        <p:spPr>
          <a:xfrm>
            <a:off x="706439" y="568232"/>
            <a:ext cx="7488832" cy="94633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buClr>
                <a:srgbClr val="C00000"/>
              </a:buClr>
            </a:pPr>
            <a:r>
              <a:rPr lang="ru-RU" sz="32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Эффективность защиты прав человека </a:t>
            </a:r>
            <a:r>
              <a:rPr lang="ru-RU" sz="32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в </a:t>
            </a:r>
            <a:r>
              <a:rPr lang="ru-RU" sz="32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Пермском крае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326DB-6954-45CD-9C1F-FE22B94FDDE1}" type="slidenum">
              <a:rPr lang="ru-RU" smtClean="0"/>
              <a:t>21</a:t>
            </a:fld>
            <a:endParaRPr lang="ru-RU"/>
          </a:p>
        </p:txBody>
      </p:sp>
      <p:pic>
        <p:nvPicPr>
          <p:cNvPr id="5" name="Picture 2" descr="C:\Users\User\Desktop\съезд\CM0R8mNC1DY — копия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28384" y="91043"/>
            <a:ext cx="964128" cy="477189"/>
          </a:xfrm>
          <a:prstGeom prst="rect">
            <a:avLst/>
          </a:prstGeom>
          <a:noFill/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6541703"/>
              </p:ext>
            </p:extLst>
          </p:nvPr>
        </p:nvGraphicFramePr>
        <p:xfrm>
          <a:off x="395536" y="2348880"/>
          <a:ext cx="8424936" cy="22075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400"/>
                <a:gridCol w="936104"/>
                <a:gridCol w="1008112"/>
                <a:gridCol w="936104"/>
                <a:gridCol w="936104"/>
                <a:gridCol w="1008112"/>
              </a:tblGrid>
              <a:tr h="835935">
                <a:tc>
                  <a:txBody>
                    <a:bodyPr/>
                    <a:lstStyle/>
                    <a:p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2012</a:t>
                      </a:r>
                      <a:endParaRPr lang="ru-RU" sz="2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2013</a:t>
                      </a:r>
                      <a:endParaRPr lang="ru-RU" sz="2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2014</a:t>
                      </a:r>
                      <a:endParaRPr lang="ru-RU" sz="2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2015</a:t>
                      </a:r>
                      <a:endParaRPr lang="ru-RU" sz="2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2016</a:t>
                      </a:r>
                      <a:endParaRPr lang="ru-RU" sz="2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1252297"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Доля восстановленных прав, %</a:t>
                      </a:r>
                      <a:endParaRPr lang="ru-RU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58</a:t>
                      </a:r>
                      <a:endParaRPr lang="ru-RU" sz="2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55</a:t>
                      </a:r>
                      <a:endParaRPr lang="ru-RU" sz="2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61</a:t>
                      </a:r>
                      <a:endParaRPr lang="ru-RU" sz="2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73</a:t>
                      </a:r>
                      <a:endParaRPr lang="ru-RU" sz="2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71</a:t>
                      </a:r>
                      <a:endParaRPr lang="ru-RU" sz="2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0575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6"/>
          <p:cNvSpPr txBox="1">
            <a:spLocks/>
          </p:cNvSpPr>
          <p:nvPr/>
        </p:nvSpPr>
        <p:spPr>
          <a:xfrm>
            <a:off x="0" y="95067"/>
            <a:ext cx="9144000" cy="81365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buClr>
                <a:srgbClr val="C00000"/>
              </a:buClr>
            </a:pPr>
            <a:r>
              <a:rPr lang="ru-RU" sz="3200" b="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Требуют </a:t>
            </a:r>
            <a:r>
              <a:rPr lang="ru-RU" sz="3200" b="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особого </a:t>
            </a:r>
            <a:r>
              <a:rPr lang="ru-RU" sz="3200" b="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внимания</a:t>
            </a:r>
            <a:endParaRPr lang="ru-RU" sz="3200" b="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326DB-6954-45CD-9C1F-FE22B94FDDE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Picture 2" descr="C:\Users\User\Desktop\съезд\CM0R8mNC1DY — копия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28384" y="91043"/>
            <a:ext cx="964128" cy="477189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233504" y="1196752"/>
            <a:ext cx="848927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ru-RU" sz="2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соблюдение права на жилье</a:t>
            </a: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ru-RU" sz="2800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ru-RU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государственная поддержка лиц в трудной жизненной ситуации</a:t>
            </a: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ru-RU" sz="2800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ru-RU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социальное обслуживание в </a:t>
            </a:r>
            <a:r>
              <a:rPr lang="ru-RU" sz="28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интернатных</a:t>
            </a:r>
            <a:r>
              <a:rPr lang="ru-RU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учреждениях</a:t>
            </a: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ru-RU" sz="2800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ru-RU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доступность медицинской помощи</a:t>
            </a: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ru-RU" sz="2800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ru-RU" sz="2800" b="1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соблюдение гражданских (личных</a:t>
            </a:r>
            <a:r>
              <a:rPr lang="ru-RU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политических и экологических прав</a:t>
            </a:r>
            <a:endParaRPr lang="ru-RU" sz="28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3403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6"/>
          <p:cNvSpPr txBox="1">
            <a:spLocks/>
          </p:cNvSpPr>
          <p:nvPr/>
        </p:nvSpPr>
        <p:spPr>
          <a:xfrm>
            <a:off x="22155" y="3501008"/>
            <a:ext cx="9144000" cy="56673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buClr>
                <a:srgbClr val="C00000"/>
              </a:buClr>
            </a:pPr>
            <a:r>
              <a:rPr lang="ru-RU" sz="3600" dirty="0" smtClean="0">
                <a:latin typeface="Arial Black" panose="020B0A04020102020204" pitchFamily="34" charset="0"/>
              </a:rPr>
              <a:t>Спасибо за внимание!</a:t>
            </a:r>
            <a:endParaRPr lang="ru-RU" sz="3600" dirty="0">
              <a:latin typeface="Arial Black" panose="020B0A04020102020204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326DB-6954-45CD-9C1F-FE22B94FDDE1}" type="slidenum">
              <a:rPr lang="ru-RU" smtClean="0"/>
              <a:t>23</a:t>
            </a:fld>
            <a:endParaRPr lang="ru-RU"/>
          </a:p>
        </p:txBody>
      </p:sp>
      <p:sp>
        <p:nvSpPr>
          <p:cNvPr id="7" name="Заголовок 6"/>
          <p:cNvSpPr txBox="1">
            <a:spLocks/>
          </p:cNvSpPr>
          <p:nvPr/>
        </p:nvSpPr>
        <p:spPr>
          <a:xfrm>
            <a:off x="-8990" y="4797152"/>
            <a:ext cx="9144000" cy="121481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buClr>
                <a:srgbClr val="C00000"/>
              </a:buClr>
            </a:pPr>
            <a:r>
              <a:rPr lang="ru-RU" sz="1800" dirty="0" smtClean="0"/>
              <a:t> </a:t>
            </a:r>
            <a:endParaRPr lang="ru-RU" sz="1800" dirty="0"/>
          </a:p>
          <a:p>
            <a:pPr algn="ctr">
              <a:buClr>
                <a:srgbClr val="C00000"/>
              </a:buClr>
            </a:pPr>
            <a:r>
              <a:rPr lang="ru-RU" sz="1800" b="0" dirty="0">
                <a:latin typeface="Arial" panose="020B0604020202020204" pitchFamily="34" charset="0"/>
                <a:cs typeface="Arial" panose="020B0604020202020204" pitchFamily="34" charset="0"/>
              </a:rPr>
              <a:t>614006 </a:t>
            </a:r>
            <a:r>
              <a:rPr lang="ru-RU" sz="1800" b="0" dirty="0" err="1">
                <a:latin typeface="Arial" panose="020B0604020202020204" pitchFamily="34" charset="0"/>
                <a:cs typeface="Arial" panose="020B0604020202020204" pitchFamily="34" charset="0"/>
              </a:rPr>
              <a:t>г.Пермь</a:t>
            </a:r>
            <a:r>
              <a:rPr lang="ru-RU" sz="1800" b="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800" b="0" dirty="0" err="1">
                <a:latin typeface="Arial" panose="020B0604020202020204" pitchFamily="34" charset="0"/>
                <a:cs typeface="Arial" panose="020B0604020202020204" pitchFamily="34" charset="0"/>
              </a:rPr>
              <a:t>ул.Ленина</a:t>
            </a:r>
            <a:r>
              <a:rPr lang="ru-RU" sz="1800" b="0" dirty="0">
                <a:latin typeface="Arial" panose="020B0604020202020204" pitchFamily="34" charset="0"/>
                <a:cs typeface="Arial" panose="020B0604020202020204" pitchFamily="34" charset="0"/>
              </a:rPr>
              <a:t>, 51 </a:t>
            </a:r>
          </a:p>
          <a:p>
            <a:pPr algn="ctr">
              <a:buClr>
                <a:srgbClr val="C00000"/>
              </a:buClr>
            </a:pPr>
            <a:r>
              <a:rPr lang="ru-RU" sz="1800" b="0" dirty="0">
                <a:latin typeface="Arial" panose="020B0604020202020204" pitchFamily="34" charset="0"/>
                <a:cs typeface="Arial" panose="020B0604020202020204" pitchFamily="34" charset="0"/>
              </a:rPr>
              <a:t>(342)217-76-70</a:t>
            </a:r>
          </a:p>
          <a:p>
            <a:pPr algn="ctr">
              <a:buClr>
                <a:srgbClr val="C00000"/>
              </a:buClr>
            </a:pPr>
            <a:r>
              <a:rPr lang="ru-RU" sz="1800" b="0" dirty="0">
                <a:latin typeface="Arial" panose="020B0604020202020204" pitchFamily="34" charset="0"/>
                <a:cs typeface="Arial" panose="020B0604020202020204" pitchFamily="34" charset="0"/>
              </a:rPr>
              <a:t>www.ombudsman.perm.ru</a:t>
            </a:r>
            <a:br>
              <a:rPr lang="ru-RU" sz="1800" b="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b="0" dirty="0">
                <a:latin typeface="Arial" panose="020B0604020202020204" pitchFamily="34" charset="0"/>
                <a:cs typeface="Arial" panose="020B0604020202020204" pitchFamily="34" charset="0"/>
              </a:rPr>
              <a:t>E-</a:t>
            </a:r>
            <a:r>
              <a:rPr lang="ru-RU" sz="1800" b="0" dirty="0" err="1">
                <a:latin typeface="Arial" panose="020B0604020202020204" pitchFamily="34" charset="0"/>
                <a:cs typeface="Arial" panose="020B0604020202020204" pitchFamily="34" charset="0"/>
              </a:rPr>
              <a:t>mail</a:t>
            </a:r>
            <a:r>
              <a:rPr lang="ru-RU" sz="1800" b="0" dirty="0">
                <a:latin typeface="Arial" panose="020B0604020202020204" pitchFamily="34" charset="0"/>
                <a:cs typeface="Arial" panose="020B0604020202020204" pitchFamily="34" charset="0"/>
              </a:rPr>
              <a:t>: ombudsman@uppc.permkrai.ru </a:t>
            </a:r>
          </a:p>
        </p:txBody>
      </p:sp>
      <p:pic>
        <p:nvPicPr>
          <p:cNvPr id="10" name="Picture 2" descr="C:\Users\User\Desktop\съезд\CM0R8mNC1DY — копия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550308"/>
            <a:ext cx="5265877" cy="260631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967291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993" y="281868"/>
            <a:ext cx="9144000" cy="926778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Формы обращения </a:t>
            </a:r>
            <a:b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</a:b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к Уполномоченному</a:t>
            </a:r>
            <a:endParaRPr lang="ru-RU" sz="2600" dirty="0">
              <a:solidFill>
                <a:srgbClr val="00B050"/>
              </a:solidFill>
              <a:latin typeface="Arial Black" panose="020B0A04020102020204" pitchFamily="34" charset="0"/>
            </a:endParaRPr>
          </a:p>
        </p:txBody>
      </p:sp>
      <p:sp>
        <p:nvSpPr>
          <p:cNvPr id="9" name="Заголовок 6"/>
          <p:cNvSpPr txBox="1">
            <a:spLocks/>
          </p:cNvSpPr>
          <p:nvPr/>
        </p:nvSpPr>
        <p:spPr>
          <a:xfrm>
            <a:off x="1825247" y="2411562"/>
            <a:ext cx="5629858" cy="56673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ru-RU" sz="2400" dirty="0">
              <a:solidFill>
                <a:prstClr val="black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326DB-6954-45CD-9C1F-FE22B94FDDE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79424" y="1556792"/>
            <a:ext cx="861305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ru-RU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устный прием в аппарате </a:t>
            </a:r>
            <a: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общественных приемных </a:t>
            </a:r>
          </a:p>
          <a:p>
            <a:pPr marL="342900" indent="-342900"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ru-RU" sz="2800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ru-RU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выездные приемы Уполномоченного </a:t>
            </a:r>
            <a:br>
              <a:rPr lang="ru-RU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(увеличилось более чем в </a:t>
            </a:r>
            <a:r>
              <a:rPr lang="ru-RU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раза)</a:t>
            </a:r>
          </a:p>
          <a:p>
            <a:pPr marL="342900" indent="-342900"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ru-RU" sz="28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ru-RU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электронной почте </a:t>
            </a:r>
            <a:r>
              <a:rPr lang="ru-RU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(увеличилось на </a:t>
            </a:r>
            <a:r>
              <a:rPr lang="ru-RU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74%</a:t>
            </a:r>
            <a:r>
              <a:rPr lang="ru-RU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342900" indent="-342900"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ru-RU" sz="2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ru-RU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скайп-приемы, в </a:t>
            </a:r>
            <a:r>
              <a:rPr lang="ru-RU" sz="28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т.ч</a:t>
            </a:r>
            <a:r>
              <a:rPr lang="ru-RU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на базе библиотек </a:t>
            </a:r>
            <a:br>
              <a:rPr lang="ru-RU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800" b="1" dirty="0">
                <a:latin typeface="Times New Roman"/>
                <a:ea typeface="Calibri"/>
              </a:rPr>
              <a:t>290</a:t>
            </a:r>
            <a:r>
              <a:rPr lang="ru-RU" sz="2800" dirty="0">
                <a:latin typeface="Times New Roman"/>
                <a:ea typeface="Calibri"/>
              </a:rPr>
              <a:t> </a:t>
            </a:r>
            <a:r>
              <a:rPr lang="ru-RU" sz="2800" dirty="0" smtClean="0">
                <a:latin typeface="Times New Roman"/>
                <a:ea typeface="Calibri"/>
              </a:rPr>
              <a:t>скайп-приемов, </a:t>
            </a:r>
            <a:r>
              <a:rPr lang="ru-RU" sz="2800" dirty="0">
                <a:latin typeface="Times New Roman"/>
                <a:ea typeface="Calibri"/>
              </a:rPr>
              <a:t>принято </a:t>
            </a:r>
            <a:r>
              <a:rPr lang="ru-RU" sz="2800" b="1" dirty="0" smtClean="0">
                <a:latin typeface="Times New Roman"/>
                <a:ea typeface="Calibri"/>
              </a:rPr>
              <a:t>1344</a:t>
            </a:r>
            <a:r>
              <a:rPr lang="ru-RU" sz="2800" dirty="0" smtClean="0">
                <a:latin typeface="Times New Roman"/>
                <a:ea typeface="Calibri"/>
              </a:rPr>
              <a:t> человека)</a:t>
            </a:r>
            <a:endParaRPr lang="ru-RU" sz="28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2" descr="C:\Users\User\Desktop\съезд\CM0R8mNC1DY — копия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00392" y="44624"/>
            <a:ext cx="872924" cy="43204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35326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0" y="620688"/>
            <a:ext cx="9144000" cy="864096"/>
          </a:xfrm>
        </p:spPr>
        <p:txBody>
          <a:bodyPr>
            <a:noAutofit/>
          </a:bodyPr>
          <a:lstStyle/>
          <a:p>
            <a:pPr lvl="0" algn="ctr">
              <a:spcBef>
                <a:spcPts val="0"/>
              </a:spcBef>
            </a:pPr>
            <a:r>
              <a:rPr lang="ru-RU" sz="3200" b="0" dirty="0">
                <a:solidFill>
                  <a:prstClr val="black"/>
                </a:solidFill>
                <a:latin typeface="Arial Black" panose="020B0A04020102020204" pitchFamily="34" charset="0"/>
                <a:ea typeface="+mn-ea"/>
                <a:cs typeface="+mn-cs"/>
              </a:rPr>
              <a:t>Количество жалоб </a:t>
            </a:r>
            <a:r>
              <a:rPr lang="ru-RU" sz="3200" b="0" dirty="0" smtClean="0">
                <a:solidFill>
                  <a:prstClr val="black"/>
                </a:solidFill>
                <a:latin typeface="Arial Black" panose="020B0A04020102020204" pitchFamily="34" charset="0"/>
                <a:ea typeface="+mn-ea"/>
                <a:cs typeface="+mn-cs"/>
              </a:rPr>
              <a:t/>
            </a:r>
            <a:br>
              <a:rPr lang="ru-RU" sz="3200" b="0" dirty="0" smtClean="0">
                <a:solidFill>
                  <a:prstClr val="black"/>
                </a:solidFill>
                <a:latin typeface="Arial Black" panose="020B0A04020102020204" pitchFamily="34" charset="0"/>
                <a:ea typeface="+mn-ea"/>
                <a:cs typeface="+mn-cs"/>
              </a:rPr>
            </a:br>
            <a:r>
              <a:rPr lang="ru-RU" sz="3200" b="0" dirty="0" smtClean="0">
                <a:solidFill>
                  <a:prstClr val="black"/>
                </a:solidFill>
                <a:latin typeface="Arial Black" panose="020B0A04020102020204" pitchFamily="34" charset="0"/>
                <a:ea typeface="+mn-ea"/>
                <a:cs typeface="+mn-cs"/>
              </a:rPr>
              <a:t>на </a:t>
            </a:r>
            <a:r>
              <a:rPr lang="ru-RU" sz="3200" b="0" dirty="0">
                <a:solidFill>
                  <a:prstClr val="black"/>
                </a:solidFill>
                <a:latin typeface="Arial Black" panose="020B0A04020102020204" pitchFamily="34" charset="0"/>
                <a:ea typeface="+mn-ea"/>
                <a:cs typeface="+mn-cs"/>
              </a:rPr>
              <a:t>нарушение </a:t>
            </a:r>
            <a:r>
              <a:rPr lang="ru-RU" sz="3200" b="0" dirty="0" smtClean="0">
                <a:solidFill>
                  <a:prstClr val="black"/>
                </a:solidFill>
                <a:latin typeface="Arial Black" panose="020B0A04020102020204" pitchFamily="34" charset="0"/>
                <a:ea typeface="+mn-ea"/>
                <a:cs typeface="+mn-cs"/>
              </a:rPr>
              <a:t>социальных прав </a:t>
            </a:r>
            <a:r>
              <a:rPr lang="ru-RU" sz="2800" b="0" dirty="0">
                <a:solidFill>
                  <a:prstClr val="black"/>
                </a:solidFill>
                <a:latin typeface="Arial Black" panose="020B0A04020102020204" pitchFamily="34" charset="0"/>
                <a:ea typeface="+mn-ea"/>
                <a:cs typeface="+mn-cs"/>
              </a:rPr>
              <a:t/>
            </a:r>
            <a:br>
              <a:rPr lang="ru-RU" sz="2800" b="0" dirty="0">
                <a:solidFill>
                  <a:prstClr val="black"/>
                </a:solidFill>
                <a:latin typeface="Arial Black" panose="020B0A04020102020204" pitchFamily="34" charset="0"/>
                <a:ea typeface="+mn-ea"/>
                <a:cs typeface="+mn-cs"/>
              </a:rPr>
            </a:br>
            <a:r>
              <a:rPr lang="ru-RU" sz="26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39</a:t>
            </a:r>
            <a:r>
              <a:rPr lang="ru-RU" sz="2600" dirty="0">
                <a:latin typeface="Arial Black" panose="020B0A04020102020204" pitchFamily="34" charset="0"/>
              </a:rPr>
              <a:t>% от общего количества жалоб</a:t>
            </a:r>
            <a:endParaRPr lang="ru-RU" sz="2600" dirty="0">
              <a:solidFill>
                <a:srgbClr val="00B050"/>
              </a:solidFill>
              <a:latin typeface="Arial Black" panose="020B0A04020102020204" pitchFamily="34" charset="0"/>
            </a:endParaRPr>
          </a:p>
        </p:txBody>
      </p:sp>
      <p:sp>
        <p:nvSpPr>
          <p:cNvPr id="9" name="Заголовок 6"/>
          <p:cNvSpPr txBox="1">
            <a:spLocks/>
          </p:cNvSpPr>
          <p:nvPr/>
        </p:nvSpPr>
        <p:spPr>
          <a:xfrm>
            <a:off x="1825247" y="2411562"/>
            <a:ext cx="5629858" cy="56673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ru-RU" sz="24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326DB-6954-45CD-9C1F-FE22B94FDDE1}" type="slidenum">
              <a:rPr lang="ru-RU" smtClean="0"/>
              <a:t>4</a:t>
            </a:fld>
            <a:endParaRPr lang="ru-RU"/>
          </a:p>
        </p:txBody>
      </p:sp>
      <p:pic>
        <p:nvPicPr>
          <p:cNvPr id="8" name="Picture 2" descr="C:\Users\User\Desktop\съезд\CM0R8mNC1DY — копия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00392" y="44624"/>
            <a:ext cx="872924" cy="432048"/>
          </a:xfrm>
          <a:prstGeom prst="rect">
            <a:avLst/>
          </a:prstGeom>
          <a:noFill/>
        </p:spPr>
      </p:pic>
      <p:graphicFrame>
        <p:nvGraphicFramePr>
          <p:cNvPr id="11" name="Диаграмма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43339754"/>
              </p:ext>
            </p:extLst>
          </p:nvPr>
        </p:nvGraphicFramePr>
        <p:xfrm>
          <a:off x="323528" y="1628800"/>
          <a:ext cx="8496944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57542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0" y="273322"/>
            <a:ext cx="9144000" cy="864096"/>
          </a:xfrm>
        </p:spPr>
        <p:txBody>
          <a:bodyPr>
            <a:no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Социальные 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права</a:t>
            </a:r>
            <a:endParaRPr lang="ru-RU" sz="2600" dirty="0">
              <a:solidFill>
                <a:srgbClr val="00B050"/>
              </a:solidFill>
              <a:latin typeface="Arial Black" panose="020B0A04020102020204" pitchFamily="34" charset="0"/>
            </a:endParaRPr>
          </a:p>
        </p:txBody>
      </p:sp>
      <p:sp>
        <p:nvSpPr>
          <p:cNvPr id="9" name="Заголовок 6"/>
          <p:cNvSpPr txBox="1">
            <a:spLocks/>
          </p:cNvSpPr>
          <p:nvPr/>
        </p:nvSpPr>
        <p:spPr>
          <a:xfrm>
            <a:off x="1825247" y="2411562"/>
            <a:ext cx="5629858" cy="56673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ru-RU" sz="2400" dirty="0">
              <a:solidFill>
                <a:prstClr val="black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326DB-6954-45CD-9C1F-FE22B94FDDE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36444" y="1626732"/>
            <a:ext cx="8484027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ru-RU" sz="3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Право </a:t>
            </a:r>
            <a:r>
              <a:rPr lang="ru-RU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жилище</a:t>
            </a:r>
          </a:p>
          <a:p>
            <a:pPr marL="342900" indent="-342900"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ru-RU" sz="32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ru-RU" sz="3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Право </a:t>
            </a:r>
            <a:r>
              <a:rPr lang="ru-RU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охрану здоровья и медицинскую </a:t>
            </a:r>
            <a:r>
              <a:rPr lang="ru-RU" sz="3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помощь</a:t>
            </a:r>
          </a:p>
          <a:p>
            <a:pPr marL="342900" indent="-342900"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ru-RU" sz="32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ru-RU" sz="3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Право </a:t>
            </a:r>
            <a:r>
              <a:rPr lang="ru-RU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социальное </a:t>
            </a:r>
            <a:r>
              <a:rPr lang="ru-RU" sz="3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</a:t>
            </a:r>
          </a:p>
          <a:p>
            <a:pPr marL="342900" indent="-342900"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ru-RU" sz="3200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ru-RU" sz="3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Право </a:t>
            </a:r>
            <a:r>
              <a:rPr lang="ru-RU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охрану семьи </a:t>
            </a:r>
            <a:endParaRPr lang="ru-RU" sz="3200" b="1" dirty="0" smtClean="0">
              <a:solidFill>
                <a:prstClr val="black"/>
              </a:solidFill>
            </a:endParaRPr>
          </a:p>
        </p:txBody>
      </p:sp>
      <p:pic>
        <p:nvPicPr>
          <p:cNvPr id="8" name="Picture 2" descr="C:\Users\User\Desktop\съезд\CM0R8mNC1DY — копия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00392" y="44624"/>
            <a:ext cx="872924" cy="43204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19942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6"/>
          <p:cNvSpPr txBox="1">
            <a:spLocks/>
          </p:cNvSpPr>
          <p:nvPr/>
        </p:nvSpPr>
        <p:spPr>
          <a:xfrm>
            <a:off x="1547664" y="5877272"/>
            <a:ext cx="5486400" cy="56673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ru-RU" sz="1800" dirty="0" smtClean="0">
              <a:solidFill>
                <a:prstClr val="black"/>
              </a:solidFill>
            </a:endParaRPr>
          </a:p>
        </p:txBody>
      </p:sp>
      <p:sp>
        <p:nvSpPr>
          <p:cNvPr id="8" name="Заголовок 6"/>
          <p:cNvSpPr txBox="1">
            <a:spLocks/>
          </p:cNvSpPr>
          <p:nvPr/>
        </p:nvSpPr>
        <p:spPr>
          <a:xfrm>
            <a:off x="1825247" y="1844824"/>
            <a:ext cx="5629858" cy="56673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ru-RU" sz="2400" dirty="0">
              <a:solidFill>
                <a:prstClr val="black"/>
              </a:solidFill>
            </a:endParaRPr>
          </a:p>
        </p:txBody>
      </p:sp>
      <p:sp>
        <p:nvSpPr>
          <p:cNvPr id="12" name="Заголовок 6"/>
          <p:cNvSpPr txBox="1">
            <a:spLocks/>
          </p:cNvSpPr>
          <p:nvPr/>
        </p:nvSpPr>
        <p:spPr>
          <a:xfrm>
            <a:off x="395536" y="2924944"/>
            <a:ext cx="8392764" cy="56673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ru-RU" sz="2400" dirty="0" smtClean="0">
              <a:solidFill>
                <a:prstClr val="black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326DB-6954-45CD-9C1F-FE22B94FDDE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-19325" y="265311"/>
            <a:ext cx="9144000" cy="566738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Право на жилище  </a:t>
            </a:r>
            <a:endParaRPr lang="ru-RU" sz="32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pic>
        <p:nvPicPr>
          <p:cNvPr id="9" name="Picture 2" descr="C:\Users\User\Desktop\съезд\CM0R8mNC1DY — копия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2400" y="116632"/>
            <a:ext cx="872924" cy="432048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44844" y="1306468"/>
            <a:ext cx="8392764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>
                <a:srgbClr val="C00000"/>
              </a:buClr>
            </a:pPr>
            <a:r>
              <a:rPr lang="ru-RU" sz="3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(рост числа жалоб на </a:t>
            </a:r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ru-RU" sz="3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%)</a:t>
            </a:r>
          </a:p>
          <a:p>
            <a:pPr algn="just">
              <a:buClr>
                <a:srgbClr val="C00000"/>
              </a:buClr>
            </a:pPr>
            <a:endParaRPr lang="ru-RU" sz="28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Clr>
                <a:srgbClr val="C00000"/>
              </a:buClr>
            </a:pPr>
            <a:r>
              <a:rPr lang="ru-RU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Отмечается улучшение ситуации:</a:t>
            </a:r>
          </a:p>
          <a:p>
            <a:pPr algn="just">
              <a:buClr>
                <a:srgbClr val="C00000"/>
              </a:buClr>
            </a:pPr>
            <a:endParaRPr lang="ru-RU" sz="2800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285750" algn="just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ru-RU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значительное снижение жалоб на расселение </a:t>
            </a:r>
            <a:br>
              <a:rPr lang="ru-RU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 ветхого и аварийного жилья в 2013 году</a:t>
            </a:r>
          </a:p>
          <a:p>
            <a:pPr indent="-285750" algn="just"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ru-RU" sz="2800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285750" algn="just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ru-RU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снижение жалоб на неправомерное выселение из жилья</a:t>
            </a:r>
          </a:p>
          <a:p>
            <a:pPr indent="-285750" algn="just"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ru-RU" sz="26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163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6"/>
          <p:cNvSpPr txBox="1">
            <a:spLocks/>
          </p:cNvSpPr>
          <p:nvPr/>
        </p:nvSpPr>
        <p:spPr>
          <a:xfrm>
            <a:off x="1547664" y="5877272"/>
            <a:ext cx="5486400" cy="56673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ru-RU" sz="1800" dirty="0" smtClean="0">
              <a:solidFill>
                <a:prstClr val="black"/>
              </a:solidFill>
            </a:endParaRPr>
          </a:p>
        </p:txBody>
      </p:sp>
      <p:sp>
        <p:nvSpPr>
          <p:cNvPr id="8" name="Заголовок 6"/>
          <p:cNvSpPr txBox="1">
            <a:spLocks/>
          </p:cNvSpPr>
          <p:nvPr/>
        </p:nvSpPr>
        <p:spPr>
          <a:xfrm>
            <a:off x="1825247" y="1844824"/>
            <a:ext cx="5629858" cy="56673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ru-RU" sz="2400" dirty="0">
              <a:solidFill>
                <a:prstClr val="black"/>
              </a:solidFill>
            </a:endParaRPr>
          </a:p>
        </p:txBody>
      </p:sp>
      <p:sp>
        <p:nvSpPr>
          <p:cNvPr id="12" name="Заголовок 6"/>
          <p:cNvSpPr txBox="1">
            <a:spLocks/>
          </p:cNvSpPr>
          <p:nvPr/>
        </p:nvSpPr>
        <p:spPr>
          <a:xfrm>
            <a:off x="395536" y="2924944"/>
            <a:ext cx="8392764" cy="56673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ru-RU" sz="2400" dirty="0" smtClean="0">
              <a:solidFill>
                <a:prstClr val="black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326DB-6954-45CD-9C1F-FE22B94FDDE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265311"/>
            <a:ext cx="9144000" cy="566738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Право на жилище  </a:t>
            </a:r>
            <a:endParaRPr lang="ru-RU" sz="32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pic>
        <p:nvPicPr>
          <p:cNvPr id="9" name="Picture 2" descr="C:\Users\User\Desktop\съезд\CM0R8mNC1DY — копия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2400" y="116632"/>
            <a:ext cx="872924" cy="432048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95536" y="1052736"/>
            <a:ext cx="839276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rgbClr val="C00000"/>
              </a:buClr>
            </a:pPr>
            <a:r>
              <a:rPr lang="ru-RU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Остаются актуальными жалобы на:</a:t>
            </a:r>
          </a:p>
          <a:p>
            <a:pPr algn="just">
              <a:buClr>
                <a:srgbClr val="C00000"/>
              </a:buClr>
            </a:pPr>
            <a:endParaRPr lang="ru-RU" sz="28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285750" algn="just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ru-RU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непредоставление</a:t>
            </a:r>
            <a:r>
              <a:rPr lang="ru-RU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жилья нуждающимся (малоимущие, лица из числа детей-сирот, реабилитированные, инвалиды, участники боевых действий)</a:t>
            </a:r>
          </a:p>
          <a:p>
            <a:pPr indent="-285750" algn="just"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ru-RU" sz="28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28575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нарушение жилищных прав третьими лицами (долевое строительство, мошенничество </a:t>
            </a:r>
            <a:br>
              <a:rPr lang="ru-RU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сделках с недвижимостью)</a:t>
            </a:r>
          </a:p>
          <a:p>
            <a:pPr indent="-285750" algn="just"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ru-RU" sz="28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285750" algn="just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нарушения в сфере ЖКХ</a:t>
            </a:r>
            <a:endParaRPr lang="ru-RU" sz="28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913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6"/>
          <p:cNvSpPr txBox="1">
            <a:spLocks/>
          </p:cNvSpPr>
          <p:nvPr/>
        </p:nvSpPr>
        <p:spPr>
          <a:xfrm>
            <a:off x="1825247" y="1844824"/>
            <a:ext cx="5629858" cy="56673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ru-RU" sz="2400" dirty="0"/>
          </a:p>
        </p:txBody>
      </p:sp>
      <p:sp>
        <p:nvSpPr>
          <p:cNvPr id="12" name="Заголовок 6"/>
          <p:cNvSpPr txBox="1">
            <a:spLocks/>
          </p:cNvSpPr>
          <p:nvPr/>
        </p:nvSpPr>
        <p:spPr>
          <a:xfrm>
            <a:off x="509369" y="4153743"/>
            <a:ext cx="8392764" cy="56673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ru-RU" sz="2400" dirty="0" smtClean="0"/>
          </a:p>
        </p:txBody>
      </p:sp>
      <p:sp>
        <p:nvSpPr>
          <p:cNvPr id="9" name="Заголовок 6"/>
          <p:cNvSpPr txBox="1">
            <a:spLocks/>
          </p:cNvSpPr>
          <p:nvPr/>
        </p:nvSpPr>
        <p:spPr>
          <a:xfrm>
            <a:off x="-10094" y="404664"/>
            <a:ext cx="9144000" cy="91655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ctr">
              <a:spcBef>
                <a:spcPts val="0"/>
              </a:spcBef>
              <a:buClr>
                <a:srgbClr val="C00000"/>
              </a:buClr>
            </a:pPr>
            <a:r>
              <a:rPr lang="ru-RU" sz="2800" b="0" dirty="0">
                <a:solidFill>
                  <a:prstClr val="black"/>
                </a:solidFill>
                <a:latin typeface="Arial Black" panose="020B0A04020102020204" pitchFamily="34" charset="0"/>
                <a:ea typeface="+mn-ea"/>
                <a:cs typeface="+mn-cs"/>
              </a:rPr>
              <a:t>Количество жалоб на нарушение права </a:t>
            </a:r>
            <a:r>
              <a:rPr lang="ru-RU" sz="2800" b="0" dirty="0" smtClean="0">
                <a:solidFill>
                  <a:prstClr val="black"/>
                </a:solidFill>
                <a:latin typeface="Arial Black" panose="020B0A04020102020204" pitchFamily="34" charset="0"/>
                <a:ea typeface="+mn-ea"/>
                <a:cs typeface="+mn-cs"/>
              </a:rPr>
              <a:t>на </a:t>
            </a:r>
            <a:r>
              <a:rPr lang="ru-RU" sz="2800" b="0" dirty="0">
                <a:solidFill>
                  <a:prstClr val="black"/>
                </a:solidFill>
                <a:latin typeface="Arial Black" panose="020B0A04020102020204" pitchFamily="34" charset="0"/>
                <a:ea typeface="+mn-ea"/>
                <a:cs typeface="+mn-cs"/>
              </a:rPr>
              <a:t>охрану здоровья </a:t>
            </a:r>
            <a:r>
              <a:rPr lang="ru-RU" sz="2800" b="0" dirty="0" smtClean="0">
                <a:solidFill>
                  <a:prstClr val="black"/>
                </a:solidFill>
                <a:latin typeface="Arial Black" panose="020B0A04020102020204" pitchFamily="34" charset="0"/>
                <a:ea typeface="+mn-ea"/>
                <a:cs typeface="+mn-cs"/>
              </a:rPr>
              <a:t>и </a:t>
            </a:r>
            <a:r>
              <a:rPr lang="ru-RU" sz="2800" b="0" dirty="0">
                <a:solidFill>
                  <a:prstClr val="black"/>
                </a:solidFill>
                <a:latin typeface="Arial Black" panose="020B0A04020102020204" pitchFamily="34" charset="0"/>
                <a:ea typeface="+mn-ea"/>
                <a:cs typeface="+mn-cs"/>
              </a:rPr>
              <a:t>медицинскую помощь </a:t>
            </a:r>
          </a:p>
        </p:txBody>
      </p:sp>
      <p:sp>
        <p:nvSpPr>
          <p:cNvPr id="15" name="Заголовок 6"/>
          <p:cNvSpPr txBox="1">
            <a:spLocks/>
          </p:cNvSpPr>
          <p:nvPr/>
        </p:nvSpPr>
        <p:spPr>
          <a:xfrm>
            <a:off x="416274" y="1574527"/>
            <a:ext cx="8291264" cy="387069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ru-RU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326DB-6954-45CD-9C1F-FE22B94FDDE1}" type="slidenum">
              <a:rPr lang="ru-RU" smtClean="0"/>
              <a:t>8</a:t>
            </a:fld>
            <a:endParaRPr lang="ru-RU" dirty="0"/>
          </a:p>
        </p:txBody>
      </p:sp>
      <p:sp>
        <p:nvSpPr>
          <p:cNvPr id="10" name="Заголовок 6"/>
          <p:cNvSpPr txBox="1">
            <a:spLocks/>
          </p:cNvSpPr>
          <p:nvPr/>
        </p:nvSpPr>
        <p:spPr>
          <a:xfrm>
            <a:off x="539552" y="5085184"/>
            <a:ext cx="8496756" cy="72007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just"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ru-RU" sz="2400" dirty="0"/>
          </a:p>
        </p:txBody>
      </p:sp>
      <p:sp>
        <p:nvSpPr>
          <p:cNvPr id="11" name="Заголовок 6"/>
          <p:cNvSpPr txBox="1">
            <a:spLocks/>
          </p:cNvSpPr>
          <p:nvPr/>
        </p:nvSpPr>
        <p:spPr>
          <a:xfrm>
            <a:off x="539552" y="4423223"/>
            <a:ext cx="5946087" cy="56673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just"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ru-RU" sz="2400" dirty="0"/>
          </a:p>
        </p:txBody>
      </p:sp>
      <p:pic>
        <p:nvPicPr>
          <p:cNvPr id="13" name="Picture 2" descr="C:\Users\User\Desktop\съезд\CM0R8mNC1DY — копия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1076" y="73998"/>
            <a:ext cx="872924" cy="432048"/>
          </a:xfrm>
          <a:prstGeom prst="rect">
            <a:avLst/>
          </a:prstGeom>
          <a:noFill/>
        </p:spPr>
      </p:pic>
      <p:graphicFrame>
        <p:nvGraphicFramePr>
          <p:cNvPr id="14" name="Диаграмма 13"/>
          <p:cNvGraphicFramePr/>
          <p:nvPr>
            <p:extLst>
              <p:ext uri="{D42A27DB-BD31-4B8C-83A1-F6EECF244321}">
                <p14:modId xmlns:p14="http://schemas.microsoft.com/office/powerpoint/2010/main" val="573345955"/>
              </p:ext>
            </p:extLst>
          </p:nvPr>
        </p:nvGraphicFramePr>
        <p:xfrm>
          <a:off x="323528" y="1574527"/>
          <a:ext cx="8578605" cy="51668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19004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6"/>
          <p:cNvSpPr txBox="1">
            <a:spLocks/>
          </p:cNvSpPr>
          <p:nvPr/>
        </p:nvSpPr>
        <p:spPr>
          <a:xfrm>
            <a:off x="1547664" y="5877272"/>
            <a:ext cx="5486400" cy="56673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ru-RU" sz="1800" dirty="0" smtClean="0">
              <a:solidFill>
                <a:prstClr val="black"/>
              </a:solidFill>
            </a:endParaRPr>
          </a:p>
        </p:txBody>
      </p:sp>
      <p:sp>
        <p:nvSpPr>
          <p:cNvPr id="8" name="Заголовок 6"/>
          <p:cNvSpPr txBox="1">
            <a:spLocks/>
          </p:cNvSpPr>
          <p:nvPr/>
        </p:nvSpPr>
        <p:spPr>
          <a:xfrm>
            <a:off x="1825247" y="1844824"/>
            <a:ext cx="5629858" cy="56673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ru-RU" sz="2400" dirty="0">
              <a:solidFill>
                <a:prstClr val="black"/>
              </a:solidFill>
            </a:endParaRPr>
          </a:p>
        </p:txBody>
      </p:sp>
      <p:sp>
        <p:nvSpPr>
          <p:cNvPr id="12" name="Заголовок 6"/>
          <p:cNvSpPr txBox="1">
            <a:spLocks/>
          </p:cNvSpPr>
          <p:nvPr/>
        </p:nvSpPr>
        <p:spPr>
          <a:xfrm>
            <a:off x="467544" y="5885496"/>
            <a:ext cx="8392764" cy="56673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ru-RU" sz="2400" dirty="0" smtClean="0">
              <a:solidFill>
                <a:prstClr val="black"/>
              </a:solidFill>
            </a:endParaRPr>
          </a:p>
        </p:txBody>
      </p:sp>
      <p:sp>
        <p:nvSpPr>
          <p:cNvPr id="9" name="Заголовок 6"/>
          <p:cNvSpPr txBox="1">
            <a:spLocks/>
          </p:cNvSpPr>
          <p:nvPr/>
        </p:nvSpPr>
        <p:spPr>
          <a:xfrm>
            <a:off x="185287" y="1234424"/>
            <a:ext cx="8740992" cy="235427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ru-RU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326DB-6954-45CD-9C1F-FE22B94FDDE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Заголовок 6"/>
          <p:cNvSpPr txBox="1">
            <a:spLocks/>
          </p:cNvSpPr>
          <p:nvPr/>
        </p:nvSpPr>
        <p:spPr>
          <a:xfrm>
            <a:off x="0" y="404664"/>
            <a:ext cx="9143999" cy="62309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buClr>
                <a:srgbClr val="C00000"/>
              </a:buClr>
            </a:pPr>
            <a:r>
              <a:rPr lang="ru-RU" sz="32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Право на социальное обеспечение</a:t>
            </a:r>
            <a:endParaRPr lang="ru-RU" sz="32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pic>
        <p:nvPicPr>
          <p:cNvPr id="10" name="Picture 2" descr="C:\Users\User\Desktop\съезд\CM0R8mNC1DY — копия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19588" y="80654"/>
            <a:ext cx="872924" cy="432048"/>
          </a:xfrm>
          <a:prstGeom prst="rect">
            <a:avLst/>
          </a:prstGeom>
          <a:noFill/>
        </p:spPr>
      </p:pic>
      <p:sp>
        <p:nvSpPr>
          <p:cNvPr id="14" name="Прямоугольник 13"/>
          <p:cNvSpPr/>
          <p:nvPr/>
        </p:nvSpPr>
        <p:spPr>
          <a:xfrm>
            <a:off x="278022" y="1628800"/>
            <a:ext cx="8536780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285750" algn="just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Рост числа жалоб в сфере социального обслуживания в 3 раза. Все жалобы обоснованы </a:t>
            </a:r>
          </a:p>
          <a:p>
            <a:pPr indent="-285750" algn="just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285750" algn="just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1/5 жалоб - по вопросам получения государственной социальной помощи (несвоевременность, недостаточность) </a:t>
            </a:r>
          </a:p>
        </p:txBody>
      </p:sp>
    </p:spTree>
    <p:extLst>
      <p:ext uri="{BB962C8B-B14F-4D97-AF65-F5344CB8AC3E}">
        <p14:creationId xmlns:p14="http://schemas.microsoft.com/office/powerpoint/2010/main" val="2613795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10118</TotalTime>
  <Words>491</Words>
  <Application>Microsoft Office PowerPoint</Application>
  <PresentationFormat>Экран (4:3)</PresentationFormat>
  <Paragraphs>168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О соблюдении прав и свобод жителей Пермского края  в 2012-2017 годах</vt:lpstr>
      <vt:lpstr>Презентация PowerPoint</vt:lpstr>
      <vt:lpstr>Формы обращения  к Уполномоченному</vt:lpstr>
      <vt:lpstr>Количество жалоб  на нарушение социальных прав  39% от общего количества жалоб</vt:lpstr>
      <vt:lpstr>Социальные права</vt:lpstr>
      <vt:lpstr>Право на жилище  </vt:lpstr>
      <vt:lpstr>Право на жилище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Павлова Элина Сергеевна</dc:creator>
  <cp:lastModifiedBy>Викуленко Канстанция Владимировна</cp:lastModifiedBy>
  <cp:revision>356</cp:revision>
  <cp:lastPrinted>2017-08-17T04:21:39Z</cp:lastPrinted>
  <dcterms:created xsi:type="dcterms:W3CDTF">2016-03-01T10:24:31Z</dcterms:created>
  <dcterms:modified xsi:type="dcterms:W3CDTF">2017-08-17T04:34:44Z</dcterms:modified>
</cp:coreProperties>
</file>