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838D3-6CF7-4069-83C2-B700628CC441}" type="doc">
      <dgm:prSet loTypeId="urn:microsoft.com/office/officeart/2005/8/layout/target2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DE7C82-B8B6-4A0F-BB4D-D516B3E879CB}">
      <dgm:prSet phldrT="[Текст]" custT="1"/>
      <dgm:spPr/>
      <dgm:t>
        <a:bodyPr vert="horz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Содействовать правовому просвещению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прав и свобод человека и гражданина, форм и методов их защиты: </a:t>
          </a:r>
          <a:endParaRPr lang="ru-RU" sz="3600" b="1" spc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460CA-B75F-43F7-9156-79241E614244}" type="parTrans" cxnId="{BADCBD0A-1B1C-422E-A673-EB61BA1F90EE}">
      <dgm:prSet/>
      <dgm:spPr/>
      <dgm:t>
        <a:bodyPr/>
        <a:lstStyle/>
        <a:p>
          <a:pPr algn="l"/>
          <a:endParaRPr lang="ru-RU"/>
        </a:p>
      </dgm:t>
    </dgm:pt>
    <dgm:pt modelId="{62DA7934-445C-4C4A-9BCF-A867D5D041FE}" type="sibTrans" cxnId="{BADCBD0A-1B1C-422E-A673-EB61BA1F90EE}">
      <dgm:prSet/>
      <dgm:spPr/>
      <dgm:t>
        <a:bodyPr/>
        <a:lstStyle/>
        <a:p>
          <a:pPr algn="l"/>
          <a:endParaRPr lang="ru-RU"/>
        </a:p>
      </dgm:t>
    </dgm:pt>
    <dgm:pt modelId="{F160E184-6C4C-4CF2-8271-112AF70BD0C9}">
      <dgm:prSet phldrT="[Текст]" custT="1"/>
      <dgm:spPr/>
      <dgm:t>
        <a:bodyPr anchor="ctr"/>
        <a:lstStyle/>
        <a:p>
          <a:pPr algn="ctr"/>
          <a:r>
            <a:rPr lang="ru-RU" sz="2000" dirty="0" smtClean="0"/>
            <a:t>распространяя информацию о правах и свободах человека и гражданина, выпуская официальные периодические издания и иные издания о правах и свободах человека и гражданина</a:t>
          </a:r>
        </a:p>
      </dgm:t>
    </dgm:pt>
    <dgm:pt modelId="{1A8C1BF5-8C16-4982-946E-9CBA50185E78}" type="parTrans" cxnId="{D1C026BD-74EF-4F34-829C-A90DEF917231}">
      <dgm:prSet/>
      <dgm:spPr/>
      <dgm:t>
        <a:bodyPr/>
        <a:lstStyle/>
        <a:p>
          <a:pPr algn="l"/>
          <a:endParaRPr lang="ru-RU"/>
        </a:p>
      </dgm:t>
    </dgm:pt>
    <dgm:pt modelId="{75A7D3F1-A9C7-4837-BD99-2B2872BF328F}" type="sibTrans" cxnId="{D1C026BD-74EF-4F34-829C-A90DEF917231}">
      <dgm:prSet/>
      <dgm:spPr/>
      <dgm:t>
        <a:bodyPr/>
        <a:lstStyle/>
        <a:p>
          <a:pPr algn="l"/>
          <a:endParaRPr lang="ru-RU"/>
        </a:p>
      </dgm:t>
    </dgm:pt>
    <dgm:pt modelId="{6ABA8E67-D205-4474-89B5-815C887038D5}">
      <dgm:prSet phldrT="[Текст]" custT="1"/>
      <dgm:spPr/>
      <dgm:t>
        <a:bodyPr anchor="ctr"/>
        <a:lstStyle/>
        <a:p>
          <a:pPr algn="ctr"/>
          <a:r>
            <a:rPr lang="ru-RU" sz="2000" dirty="0" smtClean="0"/>
            <a:t>инициируя создание </a:t>
          </a:r>
          <a:r>
            <a:rPr lang="ru-RU" sz="2000" dirty="0" err="1" smtClean="0"/>
            <a:t>грантовых</a:t>
          </a:r>
          <a:r>
            <a:rPr lang="ru-RU" sz="2000" dirty="0" smtClean="0"/>
            <a:t> программ Пермского края по правозащитной тематике, принимать участие в их составлении и определении победителей конкурсов</a:t>
          </a:r>
          <a:endParaRPr lang="ru-RU" sz="2000" dirty="0"/>
        </a:p>
      </dgm:t>
    </dgm:pt>
    <dgm:pt modelId="{44D367BB-2B4A-4B79-9A72-56DA4E8E61A0}" type="parTrans" cxnId="{4F7BA7DA-D5C8-4E62-B646-B2E46B8BEF32}">
      <dgm:prSet/>
      <dgm:spPr/>
      <dgm:t>
        <a:bodyPr/>
        <a:lstStyle/>
        <a:p>
          <a:pPr algn="l"/>
          <a:endParaRPr lang="ru-RU"/>
        </a:p>
      </dgm:t>
    </dgm:pt>
    <dgm:pt modelId="{07CB6C28-5A64-4447-BB23-C3E09B629249}" type="sibTrans" cxnId="{4F7BA7DA-D5C8-4E62-B646-B2E46B8BEF32}">
      <dgm:prSet/>
      <dgm:spPr/>
      <dgm:t>
        <a:bodyPr/>
        <a:lstStyle/>
        <a:p>
          <a:pPr algn="l"/>
          <a:endParaRPr lang="ru-RU"/>
        </a:p>
      </dgm:t>
    </dgm:pt>
    <dgm:pt modelId="{E6C41807-33E3-450C-91EB-D350AA1E4A18}" type="pres">
      <dgm:prSet presAssocID="{99A838D3-6CF7-4069-83C2-B700628CC44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F714FB-099C-4F41-94C2-61A9764198B7}" type="pres">
      <dgm:prSet presAssocID="{99A838D3-6CF7-4069-83C2-B700628CC441}" presName="outerBox" presStyleCnt="0"/>
      <dgm:spPr/>
    </dgm:pt>
    <dgm:pt modelId="{3AF4206C-6D7B-4AB1-AC15-EFB9D660BF82}" type="pres">
      <dgm:prSet presAssocID="{99A838D3-6CF7-4069-83C2-B700628CC441}" presName="outerBoxParent" presStyleLbl="node1" presStyleIdx="0" presStyleCnt="1"/>
      <dgm:spPr/>
      <dgm:t>
        <a:bodyPr/>
        <a:lstStyle/>
        <a:p>
          <a:endParaRPr lang="ru-RU"/>
        </a:p>
      </dgm:t>
    </dgm:pt>
    <dgm:pt modelId="{1D1DD1CB-DB8E-44DC-BD8F-A67828CBE548}" type="pres">
      <dgm:prSet presAssocID="{99A838D3-6CF7-4069-83C2-B700628CC441}" presName="outerBoxChildren" presStyleCnt="0"/>
      <dgm:spPr/>
    </dgm:pt>
    <dgm:pt modelId="{4A5A0150-5536-4855-93E1-763B47CA8656}" type="pres">
      <dgm:prSet presAssocID="{F160E184-6C4C-4CF2-8271-112AF70BD0C9}" presName="o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42A5-6F18-4680-9284-2B8002BAB7AD}" type="pres">
      <dgm:prSet presAssocID="{75A7D3F1-A9C7-4837-BD99-2B2872BF328F}" presName="outerSibTrans" presStyleCnt="0"/>
      <dgm:spPr/>
    </dgm:pt>
    <dgm:pt modelId="{5ED9E641-DCDF-4D71-8748-C957BAF6C909}" type="pres">
      <dgm:prSet presAssocID="{6ABA8E67-D205-4474-89B5-815C887038D5}" presName="o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12232-682A-4F1F-B9FB-F93FD1BFA6A8}" type="presOf" srcId="{95DE7C82-B8B6-4A0F-BB4D-D516B3E879CB}" destId="{3AF4206C-6D7B-4AB1-AC15-EFB9D660BF82}" srcOrd="0" destOrd="0" presId="urn:microsoft.com/office/officeart/2005/8/layout/target2"/>
    <dgm:cxn modelId="{4F7BA7DA-D5C8-4E62-B646-B2E46B8BEF32}" srcId="{95DE7C82-B8B6-4A0F-BB4D-D516B3E879CB}" destId="{6ABA8E67-D205-4474-89B5-815C887038D5}" srcOrd="1" destOrd="0" parTransId="{44D367BB-2B4A-4B79-9A72-56DA4E8E61A0}" sibTransId="{07CB6C28-5A64-4447-BB23-C3E09B629249}"/>
    <dgm:cxn modelId="{80A4066A-67CD-4878-A062-A831A300DE07}" type="presOf" srcId="{F160E184-6C4C-4CF2-8271-112AF70BD0C9}" destId="{4A5A0150-5536-4855-93E1-763B47CA8656}" srcOrd="0" destOrd="0" presId="urn:microsoft.com/office/officeart/2005/8/layout/target2"/>
    <dgm:cxn modelId="{A85C17B3-7FE1-4F12-9B8C-1631908D1513}" type="presOf" srcId="{99A838D3-6CF7-4069-83C2-B700628CC441}" destId="{E6C41807-33E3-450C-91EB-D350AA1E4A18}" srcOrd="0" destOrd="0" presId="urn:microsoft.com/office/officeart/2005/8/layout/target2"/>
    <dgm:cxn modelId="{D1C026BD-74EF-4F34-829C-A90DEF917231}" srcId="{95DE7C82-B8B6-4A0F-BB4D-D516B3E879CB}" destId="{F160E184-6C4C-4CF2-8271-112AF70BD0C9}" srcOrd="0" destOrd="0" parTransId="{1A8C1BF5-8C16-4982-946E-9CBA50185E78}" sibTransId="{75A7D3F1-A9C7-4837-BD99-2B2872BF328F}"/>
    <dgm:cxn modelId="{BADCBD0A-1B1C-422E-A673-EB61BA1F90EE}" srcId="{99A838D3-6CF7-4069-83C2-B700628CC441}" destId="{95DE7C82-B8B6-4A0F-BB4D-D516B3E879CB}" srcOrd="0" destOrd="0" parTransId="{00D460CA-B75F-43F7-9156-79241E614244}" sibTransId="{62DA7934-445C-4C4A-9BCF-A867D5D041FE}"/>
    <dgm:cxn modelId="{3BE93893-B092-4225-9454-05824ED7B510}" type="presOf" srcId="{6ABA8E67-D205-4474-89B5-815C887038D5}" destId="{5ED9E641-DCDF-4D71-8748-C957BAF6C909}" srcOrd="0" destOrd="0" presId="urn:microsoft.com/office/officeart/2005/8/layout/target2"/>
    <dgm:cxn modelId="{3DFDF6E8-57DD-4E50-BFB0-C1A36F8E53A8}" type="presParOf" srcId="{E6C41807-33E3-450C-91EB-D350AA1E4A18}" destId="{C9F714FB-099C-4F41-94C2-61A9764198B7}" srcOrd="0" destOrd="0" presId="urn:microsoft.com/office/officeart/2005/8/layout/target2"/>
    <dgm:cxn modelId="{67611FB5-85B8-4E82-B919-5B2C6768B939}" type="presParOf" srcId="{C9F714FB-099C-4F41-94C2-61A9764198B7}" destId="{3AF4206C-6D7B-4AB1-AC15-EFB9D660BF82}" srcOrd="0" destOrd="0" presId="urn:microsoft.com/office/officeart/2005/8/layout/target2"/>
    <dgm:cxn modelId="{41EF041A-1262-4F12-B880-0F15747F4CBB}" type="presParOf" srcId="{C9F714FB-099C-4F41-94C2-61A9764198B7}" destId="{1D1DD1CB-DB8E-44DC-BD8F-A67828CBE548}" srcOrd="1" destOrd="0" presId="urn:microsoft.com/office/officeart/2005/8/layout/target2"/>
    <dgm:cxn modelId="{DCA35586-ECC6-4D94-B631-59AF84BE65EF}" type="presParOf" srcId="{1D1DD1CB-DB8E-44DC-BD8F-A67828CBE548}" destId="{4A5A0150-5536-4855-93E1-763B47CA8656}" srcOrd="0" destOrd="0" presId="urn:microsoft.com/office/officeart/2005/8/layout/target2"/>
    <dgm:cxn modelId="{55F8772F-9762-455C-8677-8663AEB0569E}" type="presParOf" srcId="{1D1DD1CB-DB8E-44DC-BD8F-A67828CBE548}" destId="{F20C42A5-6F18-4680-9284-2B8002BAB7AD}" srcOrd="1" destOrd="0" presId="urn:microsoft.com/office/officeart/2005/8/layout/target2"/>
    <dgm:cxn modelId="{4FA49F0B-F450-411A-A016-A35B11B533BE}" type="presParOf" srcId="{1D1DD1CB-DB8E-44DC-BD8F-A67828CBE548}" destId="{5ED9E641-DCDF-4D71-8748-C957BAF6C909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39B62-6FCB-4C93-B4D2-D4E94ECBDA4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1377E4-1BE1-4B2A-A92C-A7B78839D02E}">
      <dgm:prSet phldrT="[Текст]"/>
      <dgm:spPr/>
      <dgm:t>
        <a:bodyPr/>
        <a:lstStyle/>
        <a:p>
          <a:r>
            <a:rPr lang="ru-RU" dirty="0" smtClean="0"/>
            <a:t>Создание рабочей группы при Уполномоченном по правам человека  в Пермском крае</a:t>
          </a:r>
          <a:endParaRPr lang="ru-RU" dirty="0"/>
        </a:p>
      </dgm:t>
    </dgm:pt>
    <dgm:pt modelId="{7B127465-F424-4C18-8DA7-6C532F3D429C}" type="parTrans" cxnId="{BF5ECD74-5196-4572-88BB-F3C711A08670}">
      <dgm:prSet/>
      <dgm:spPr/>
      <dgm:t>
        <a:bodyPr/>
        <a:lstStyle/>
        <a:p>
          <a:endParaRPr lang="ru-RU"/>
        </a:p>
      </dgm:t>
    </dgm:pt>
    <dgm:pt modelId="{A86465C7-470A-4FFE-8449-00F44B71E7A0}" type="sibTrans" cxnId="{BF5ECD74-5196-4572-88BB-F3C711A08670}">
      <dgm:prSet/>
      <dgm:spPr/>
      <dgm:t>
        <a:bodyPr/>
        <a:lstStyle/>
        <a:p>
          <a:endParaRPr lang="ru-RU"/>
        </a:p>
      </dgm:t>
    </dgm:pt>
    <dgm:pt modelId="{15AF967C-1305-442B-B3FC-A8EAE620CC20}">
      <dgm:prSet phldrT="[Текст]"/>
      <dgm:spPr/>
      <dgm:t>
        <a:bodyPr/>
        <a:lstStyle/>
        <a:p>
          <a:r>
            <a:rPr lang="ru-RU" dirty="0" smtClean="0"/>
            <a:t>Разработка и утверждение краевого плана мероприятий проведения Всероссийского урока по правам человека</a:t>
          </a:r>
          <a:endParaRPr lang="ru-RU" dirty="0"/>
        </a:p>
      </dgm:t>
    </dgm:pt>
    <dgm:pt modelId="{9519F8D4-D927-4F40-A2EF-FB4A58346C2C}" type="parTrans" cxnId="{9FE58E1D-622D-4469-ACC3-7C1A2BC419A9}">
      <dgm:prSet/>
      <dgm:spPr/>
      <dgm:t>
        <a:bodyPr/>
        <a:lstStyle/>
        <a:p>
          <a:endParaRPr lang="ru-RU"/>
        </a:p>
      </dgm:t>
    </dgm:pt>
    <dgm:pt modelId="{C685C99C-A35F-431D-A76C-4A71BBAE23E5}" type="sibTrans" cxnId="{9FE58E1D-622D-4469-ACC3-7C1A2BC419A9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CBC2C53-44B1-4417-913B-237EDC29EBF4}">
      <dgm:prSet phldrT="[Текст]"/>
      <dgm:spPr/>
      <dgm:t>
        <a:bodyPr/>
        <a:lstStyle/>
        <a:p>
          <a:r>
            <a:rPr lang="ru-RU" dirty="0" smtClean="0"/>
            <a:t>Разработка методических рекомендаций по проведению урока по правам человека </a:t>
          </a:r>
          <a:endParaRPr lang="ru-RU" dirty="0"/>
        </a:p>
      </dgm:t>
    </dgm:pt>
    <dgm:pt modelId="{B966B0B8-8C0F-4090-B2C3-3EF3AE8D809B}" type="parTrans" cxnId="{B6A87F99-0D16-4226-8FA2-1121FC27ED89}">
      <dgm:prSet/>
      <dgm:spPr/>
      <dgm:t>
        <a:bodyPr/>
        <a:lstStyle/>
        <a:p>
          <a:endParaRPr lang="ru-RU"/>
        </a:p>
      </dgm:t>
    </dgm:pt>
    <dgm:pt modelId="{D2100CD4-91F8-4710-B610-4BFAFF44D170}" type="sibTrans" cxnId="{B6A87F99-0D16-4226-8FA2-1121FC27ED89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5E6E9595-343A-4915-8237-EDDAF20B99A1}">
      <dgm:prSet phldrT="[Текст]"/>
      <dgm:spPr/>
      <dgm:t>
        <a:bodyPr/>
        <a:lstStyle/>
        <a:p>
          <a:r>
            <a:rPr lang="ru-RU" dirty="0" smtClean="0"/>
            <a:t>Проведение методического семинара для профессионального педагогического сообщества</a:t>
          </a:r>
          <a:endParaRPr lang="ru-RU" dirty="0"/>
        </a:p>
      </dgm:t>
    </dgm:pt>
    <dgm:pt modelId="{68EC1313-390D-46BD-9B7F-70F60C37E9B1}" type="parTrans" cxnId="{B6B3FB3B-F235-4E80-8CF5-ACB1195D8A90}">
      <dgm:prSet/>
      <dgm:spPr/>
      <dgm:t>
        <a:bodyPr/>
        <a:lstStyle/>
        <a:p>
          <a:endParaRPr lang="ru-RU"/>
        </a:p>
      </dgm:t>
    </dgm:pt>
    <dgm:pt modelId="{261DDBF6-0CFA-45B5-82D9-ECD129673970}" type="sibTrans" cxnId="{B6B3FB3B-F235-4E80-8CF5-ACB1195D8A90}">
      <dgm:prSet/>
      <dgm:spPr/>
      <dgm:t>
        <a:bodyPr/>
        <a:lstStyle/>
        <a:p>
          <a:endParaRPr lang="ru-RU"/>
        </a:p>
      </dgm:t>
    </dgm:pt>
    <dgm:pt modelId="{6BA97F11-AB2A-41F5-841F-467548A3745D}" type="pres">
      <dgm:prSet presAssocID="{B9739B62-6FCB-4C93-B4D2-D4E94ECBDA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F3CC07-F2D7-4182-8EA7-8EE7AFD09CEC}" type="pres">
      <dgm:prSet presAssocID="{B9739B62-6FCB-4C93-B4D2-D4E94ECBDA4B}" presName="dummyMaxCanvas" presStyleCnt="0">
        <dgm:presLayoutVars/>
      </dgm:prSet>
      <dgm:spPr/>
    </dgm:pt>
    <dgm:pt modelId="{A0D67506-175D-437C-98BE-8F6DA6ACB3AE}" type="pres">
      <dgm:prSet presAssocID="{B9739B62-6FCB-4C93-B4D2-D4E94ECBDA4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BE3AC-272E-4D23-9A17-C8BEA89B3CF3}" type="pres">
      <dgm:prSet presAssocID="{B9739B62-6FCB-4C93-B4D2-D4E94ECBDA4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879FE-5A8D-4021-8D3A-68B62DEF9F66}" type="pres">
      <dgm:prSet presAssocID="{B9739B62-6FCB-4C93-B4D2-D4E94ECBDA4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58D23-72B7-4409-828B-996D9CBAD33E}" type="pres">
      <dgm:prSet presAssocID="{B9739B62-6FCB-4C93-B4D2-D4E94ECBDA4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44276-0CB0-4978-AE6A-0672AF7F32BE}" type="pres">
      <dgm:prSet presAssocID="{B9739B62-6FCB-4C93-B4D2-D4E94ECBDA4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6874-B70C-4861-B870-37DC2AA7800B}" type="pres">
      <dgm:prSet presAssocID="{B9739B62-6FCB-4C93-B4D2-D4E94ECBDA4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6330D-7BBE-4155-9664-AD8F6C96170F}" type="pres">
      <dgm:prSet presAssocID="{B9739B62-6FCB-4C93-B4D2-D4E94ECBDA4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32F47-6528-4CBA-9455-28B9661B8059}" type="pres">
      <dgm:prSet presAssocID="{B9739B62-6FCB-4C93-B4D2-D4E94ECBDA4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EDE0-E75D-4E25-86C1-E4C245AEEA4F}" type="pres">
      <dgm:prSet presAssocID="{B9739B62-6FCB-4C93-B4D2-D4E94ECBDA4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9CED2-4D7B-483F-B8F5-8D1F6B8C5892}" type="pres">
      <dgm:prSet presAssocID="{B9739B62-6FCB-4C93-B4D2-D4E94ECBDA4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3A46E-52A3-4B4A-92C0-C92AB38090A7}" type="pres">
      <dgm:prSet presAssocID="{B9739B62-6FCB-4C93-B4D2-D4E94ECBDA4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19013-34B6-45B1-8239-0D7BD8F39A30}" type="presOf" srcId="{651377E4-1BE1-4B2A-A92C-A7B78839D02E}" destId="{A0D67506-175D-437C-98BE-8F6DA6ACB3AE}" srcOrd="0" destOrd="0" presId="urn:microsoft.com/office/officeart/2005/8/layout/vProcess5"/>
    <dgm:cxn modelId="{71A57664-D208-49CF-B507-90933159274B}" type="presOf" srcId="{A86465C7-470A-4FFE-8449-00F44B71E7A0}" destId="{4A344276-0CB0-4978-AE6A-0672AF7F32BE}" srcOrd="0" destOrd="0" presId="urn:microsoft.com/office/officeart/2005/8/layout/vProcess5"/>
    <dgm:cxn modelId="{8025A309-6FFB-4264-A511-0399B69AA70C}" type="presOf" srcId="{5E6E9595-343A-4915-8237-EDDAF20B99A1}" destId="{5CC58D23-72B7-4409-828B-996D9CBAD33E}" srcOrd="0" destOrd="0" presId="urn:microsoft.com/office/officeart/2005/8/layout/vProcess5"/>
    <dgm:cxn modelId="{1E1E7F57-ED7A-4B59-8CB0-50839C667BC5}" type="presOf" srcId="{D2100CD4-91F8-4710-B610-4BFAFF44D170}" destId="{CBC6330D-7BBE-4155-9664-AD8F6C96170F}" srcOrd="0" destOrd="0" presId="urn:microsoft.com/office/officeart/2005/8/layout/vProcess5"/>
    <dgm:cxn modelId="{BF5ECD74-5196-4572-88BB-F3C711A08670}" srcId="{B9739B62-6FCB-4C93-B4D2-D4E94ECBDA4B}" destId="{651377E4-1BE1-4B2A-A92C-A7B78839D02E}" srcOrd="0" destOrd="0" parTransId="{7B127465-F424-4C18-8DA7-6C532F3D429C}" sibTransId="{A86465C7-470A-4FFE-8449-00F44B71E7A0}"/>
    <dgm:cxn modelId="{B6A87F99-0D16-4226-8FA2-1121FC27ED89}" srcId="{B9739B62-6FCB-4C93-B4D2-D4E94ECBDA4B}" destId="{5CBC2C53-44B1-4417-913B-237EDC29EBF4}" srcOrd="2" destOrd="0" parTransId="{B966B0B8-8C0F-4090-B2C3-3EF3AE8D809B}" sibTransId="{D2100CD4-91F8-4710-B610-4BFAFF44D170}"/>
    <dgm:cxn modelId="{B6B3FB3B-F235-4E80-8CF5-ACB1195D8A90}" srcId="{B9739B62-6FCB-4C93-B4D2-D4E94ECBDA4B}" destId="{5E6E9595-343A-4915-8237-EDDAF20B99A1}" srcOrd="3" destOrd="0" parTransId="{68EC1313-390D-46BD-9B7F-70F60C37E9B1}" sibTransId="{261DDBF6-0CFA-45B5-82D9-ECD129673970}"/>
    <dgm:cxn modelId="{69207BA4-9006-4EA5-B813-9DC880A31A8D}" type="presOf" srcId="{5E6E9595-343A-4915-8237-EDDAF20B99A1}" destId="{1D13A46E-52A3-4B4A-92C0-C92AB38090A7}" srcOrd="1" destOrd="0" presId="urn:microsoft.com/office/officeart/2005/8/layout/vProcess5"/>
    <dgm:cxn modelId="{B21050FE-384D-4167-A708-CE0AA8E009F2}" type="presOf" srcId="{C685C99C-A35F-431D-A76C-4A71BBAE23E5}" destId="{DFAC6874-B70C-4861-B870-37DC2AA7800B}" srcOrd="0" destOrd="0" presId="urn:microsoft.com/office/officeart/2005/8/layout/vProcess5"/>
    <dgm:cxn modelId="{F075558D-2B8A-4014-ABB4-5BE2DF766E45}" type="presOf" srcId="{15AF967C-1305-442B-B3FC-A8EAE620CC20}" destId="{96B0EDE0-E75D-4E25-86C1-E4C245AEEA4F}" srcOrd="1" destOrd="0" presId="urn:microsoft.com/office/officeart/2005/8/layout/vProcess5"/>
    <dgm:cxn modelId="{9CFED276-1B1F-4584-A97A-C8896E493288}" type="presOf" srcId="{5CBC2C53-44B1-4417-913B-237EDC29EBF4}" destId="{1759CED2-4D7B-483F-B8F5-8D1F6B8C5892}" srcOrd="1" destOrd="0" presId="urn:microsoft.com/office/officeart/2005/8/layout/vProcess5"/>
    <dgm:cxn modelId="{B2678392-BDAC-4529-A23D-B046C021A4FC}" type="presOf" srcId="{15AF967C-1305-442B-B3FC-A8EAE620CC20}" destId="{52BBE3AC-272E-4D23-9A17-C8BEA89B3CF3}" srcOrd="0" destOrd="0" presId="urn:microsoft.com/office/officeart/2005/8/layout/vProcess5"/>
    <dgm:cxn modelId="{9FE58E1D-622D-4469-ACC3-7C1A2BC419A9}" srcId="{B9739B62-6FCB-4C93-B4D2-D4E94ECBDA4B}" destId="{15AF967C-1305-442B-B3FC-A8EAE620CC20}" srcOrd="1" destOrd="0" parTransId="{9519F8D4-D927-4F40-A2EF-FB4A58346C2C}" sibTransId="{C685C99C-A35F-431D-A76C-4A71BBAE23E5}"/>
    <dgm:cxn modelId="{14235289-BC2A-4FD4-9D3B-2ADB52EC728A}" type="presOf" srcId="{651377E4-1BE1-4B2A-A92C-A7B78839D02E}" destId="{4D632F47-6528-4CBA-9455-28B9661B8059}" srcOrd="1" destOrd="0" presId="urn:microsoft.com/office/officeart/2005/8/layout/vProcess5"/>
    <dgm:cxn modelId="{D3DDA997-48EA-47F1-8A83-88E999244C4F}" type="presOf" srcId="{B9739B62-6FCB-4C93-B4D2-D4E94ECBDA4B}" destId="{6BA97F11-AB2A-41F5-841F-467548A3745D}" srcOrd="0" destOrd="0" presId="urn:microsoft.com/office/officeart/2005/8/layout/vProcess5"/>
    <dgm:cxn modelId="{B62726D5-9715-4E33-B3E6-709F2719506E}" type="presOf" srcId="{5CBC2C53-44B1-4417-913B-237EDC29EBF4}" destId="{B7B879FE-5A8D-4021-8D3A-68B62DEF9F66}" srcOrd="0" destOrd="0" presId="urn:microsoft.com/office/officeart/2005/8/layout/vProcess5"/>
    <dgm:cxn modelId="{9913304F-94D7-4469-A9FB-A2911D4AF178}" type="presParOf" srcId="{6BA97F11-AB2A-41F5-841F-467548A3745D}" destId="{25F3CC07-F2D7-4182-8EA7-8EE7AFD09CEC}" srcOrd="0" destOrd="0" presId="urn:microsoft.com/office/officeart/2005/8/layout/vProcess5"/>
    <dgm:cxn modelId="{AB50CB17-2B49-4A7F-AB1C-284E243763DA}" type="presParOf" srcId="{6BA97F11-AB2A-41F5-841F-467548A3745D}" destId="{A0D67506-175D-437C-98BE-8F6DA6ACB3AE}" srcOrd="1" destOrd="0" presId="urn:microsoft.com/office/officeart/2005/8/layout/vProcess5"/>
    <dgm:cxn modelId="{BBCB3F84-CD15-4A64-AE98-C578281862B4}" type="presParOf" srcId="{6BA97F11-AB2A-41F5-841F-467548A3745D}" destId="{52BBE3AC-272E-4D23-9A17-C8BEA89B3CF3}" srcOrd="2" destOrd="0" presId="urn:microsoft.com/office/officeart/2005/8/layout/vProcess5"/>
    <dgm:cxn modelId="{900AD8E3-D51A-4FBB-8C92-05A8E9478283}" type="presParOf" srcId="{6BA97F11-AB2A-41F5-841F-467548A3745D}" destId="{B7B879FE-5A8D-4021-8D3A-68B62DEF9F66}" srcOrd="3" destOrd="0" presId="urn:microsoft.com/office/officeart/2005/8/layout/vProcess5"/>
    <dgm:cxn modelId="{C0CC9315-86BB-402B-A64D-76A68D72C8B9}" type="presParOf" srcId="{6BA97F11-AB2A-41F5-841F-467548A3745D}" destId="{5CC58D23-72B7-4409-828B-996D9CBAD33E}" srcOrd="4" destOrd="0" presId="urn:microsoft.com/office/officeart/2005/8/layout/vProcess5"/>
    <dgm:cxn modelId="{3C8365B9-44AA-4924-9175-36186F50572E}" type="presParOf" srcId="{6BA97F11-AB2A-41F5-841F-467548A3745D}" destId="{4A344276-0CB0-4978-AE6A-0672AF7F32BE}" srcOrd="5" destOrd="0" presId="urn:microsoft.com/office/officeart/2005/8/layout/vProcess5"/>
    <dgm:cxn modelId="{6A6DC36C-8B4A-459B-9D98-0F55938D164D}" type="presParOf" srcId="{6BA97F11-AB2A-41F5-841F-467548A3745D}" destId="{DFAC6874-B70C-4861-B870-37DC2AA7800B}" srcOrd="6" destOrd="0" presId="urn:microsoft.com/office/officeart/2005/8/layout/vProcess5"/>
    <dgm:cxn modelId="{8967055F-45BD-4FBE-A0DF-F850E56E57EF}" type="presParOf" srcId="{6BA97F11-AB2A-41F5-841F-467548A3745D}" destId="{CBC6330D-7BBE-4155-9664-AD8F6C96170F}" srcOrd="7" destOrd="0" presId="urn:microsoft.com/office/officeart/2005/8/layout/vProcess5"/>
    <dgm:cxn modelId="{25F4D4BE-DDFA-4331-9E39-5C60D6FFDA47}" type="presParOf" srcId="{6BA97F11-AB2A-41F5-841F-467548A3745D}" destId="{4D632F47-6528-4CBA-9455-28B9661B8059}" srcOrd="8" destOrd="0" presId="urn:microsoft.com/office/officeart/2005/8/layout/vProcess5"/>
    <dgm:cxn modelId="{8212AC39-E2CB-449C-96AD-BC1D8D7E83F5}" type="presParOf" srcId="{6BA97F11-AB2A-41F5-841F-467548A3745D}" destId="{96B0EDE0-E75D-4E25-86C1-E4C245AEEA4F}" srcOrd="9" destOrd="0" presId="urn:microsoft.com/office/officeart/2005/8/layout/vProcess5"/>
    <dgm:cxn modelId="{18ED54B6-758F-4D02-A123-B5A6B1ABA40A}" type="presParOf" srcId="{6BA97F11-AB2A-41F5-841F-467548A3745D}" destId="{1759CED2-4D7B-483F-B8F5-8D1F6B8C5892}" srcOrd="10" destOrd="0" presId="urn:microsoft.com/office/officeart/2005/8/layout/vProcess5"/>
    <dgm:cxn modelId="{C8A6AE3D-25AB-48A9-B905-4DACC8DB3D16}" type="presParOf" srcId="{6BA97F11-AB2A-41F5-841F-467548A3745D}" destId="{1D13A46E-52A3-4B4A-92C0-C92AB38090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3ABBC-995B-482F-B51A-99C614DD1EEA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2A155D-7C81-4158-A271-39F71F31A4D0}">
      <dgm:prSet phldrT="[Текст]"/>
      <dgm:spPr/>
      <dgm:t>
        <a:bodyPr/>
        <a:lstStyle/>
        <a:p>
          <a:r>
            <a:rPr lang="ru-RU" dirty="0" smtClean="0"/>
            <a:t>ЛЕКЦИИ УПОЛНОМОЧЕННОГО</a:t>
          </a:r>
          <a:endParaRPr lang="ru-RU" dirty="0"/>
        </a:p>
      </dgm:t>
    </dgm:pt>
    <dgm:pt modelId="{59A2067A-3D0F-4C6E-82C8-5F572F14901C}" type="parTrans" cxnId="{96154BA5-CCE7-41FD-A664-8B54F3FB2FDC}">
      <dgm:prSet/>
      <dgm:spPr/>
      <dgm:t>
        <a:bodyPr/>
        <a:lstStyle/>
        <a:p>
          <a:endParaRPr lang="ru-RU"/>
        </a:p>
      </dgm:t>
    </dgm:pt>
    <dgm:pt modelId="{B81C3C44-5DD6-464B-8E76-D3D4707A3775}" type="sibTrans" cxnId="{96154BA5-CCE7-41FD-A664-8B54F3FB2FDC}">
      <dgm:prSet/>
      <dgm:spPr/>
      <dgm:t>
        <a:bodyPr/>
        <a:lstStyle/>
        <a:p>
          <a:endParaRPr lang="ru-RU"/>
        </a:p>
      </dgm:t>
    </dgm:pt>
    <dgm:pt modelId="{C4E049D5-364B-4C9C-B530-A80CCA21CAF7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ПУБЛИЧНАЯ ЛЕКЦИЯ </a:t>
          </a:r>
        </a:p>
        <a:p>
          <a:pPr>
            <a:spcAft>
              <a:spcPts val="0"/>
            </a:spcAft>
          </a:pPr>
          <a:r>
            <a:rPr lang="ru-RU" dirty="0" smtClean="0"/>
            <a:t>«Права человека </a:t>
          </a:r>
        </a:p>
        <a:p>
          <a:pPr>
            <a:spcAft>
              <a:spcPts val="0"/>
            </a:spcAft>
          </a:pPr>
          <a:r>
            <a:rPr lang="ru-RU" dirty="0" smtClean="0"/>
            <a:t>в современном мире» </a:t>
          </a:r>
        </a:p>
        <a:p>
          <a:pPr>
            <a:spcAft>
              <a:spcPts val="0"/>
            </a:spcAft>
          </a:pPr>
          <a:r>
            <a:rPr lang="ru-RU" dirty="0" smtClean="0"/>
            <a:t>в Краевой универсальной библиотеки им. А. М. Горького </a:t>
          </a:r>
          <a:endParaRPr lang="ru-RU" dirty="0"/>
        </a:p>
      </dgm:t>
    </dgm:pt>
    <dgm:pt modelId="{3A984842-B54B-4F0F-B34E-012A8DE7B1BB}" type="parTrans" cxnId="{5475BA84-0D04-47C8-895D-714D13AE5573}">
      <dgm:prSet/>
      <dgm:spPr/>
      <dgm:t>
        <a:bodyPr/>
        <a:lstStyle/>
        <a:p>
          <a:endParaRPr lang="ru-RU"/>
        </a:p>
      </dgm:t>
    </dgm:pt>
    <dgm:pt modelId="{BB755435-616F-4035-BF9C-6478EFD80D76}" type="sibTrans" cxnId="{5475BA84-0D04-47C8-895D-714D13AE5573}">
      <dgm:prSet/>
      <dgm:spPr/>
      <dgm:t>
        <a:bodyPr/>
        <a:lstStyle/>
        <a:p>
          <a:endParaRPr lang="ru-RU"/>
        </a:p>
      </dgm:t>
    </dgm:pt>
    <dgm:pt modelId="{CD68FF35-F01F-4684-B486-8DBD42007A9C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ТЕМАТИЧЕСКАЯ ЛЕКЦИЯ </a:t>
          </a:r>
        </a:p>
        <a:p>
          <a:pPr>
            <a:spcAft>
              <a:spcPts val="0"/>
            </a:spcAft>
          </a:pPr>
          <a:r>
            <a:rPr lang="ru-RU" dirty="0" smtClean="0"/>
            <a:t>для студентов Западно-Уральского института экономики и права </a:t>
          </a:r>
        </a:p>
        <a:p>
          <a:pPr>
            <a:spcAft>
              <a:spcPts val="0"/>
            </a:spcAft>
          </a:pPr>
          <a:r>
            <a:rPr lang="ru-RU" dirty="0" smtClean="0"/>
            <a:t>г. Перми</a:t>
          </a:r>
          <a:endParaRPr lang="ru-RU" dirty="0"/>
        </a:p>
      </dgm:t>
    </dgm:pt>
    <dgm:pt modelId="{CDD2224E-0E73-4380-9817-FF841629DC87}" type="parTrans" cxnId="{A2D196E9-308C-4791-8DFD-5D87818C5533}">
      <dgm:prSet/>
      <dgm:spPr/>
      <dgm:t>
        <a:bodyPr/>
        <a:lstStyle/>
        <a:p>
          <a:endParaRPr lang="ru-RU"/>
        </a:p>
      </dgm:t>
    </dgm:pt>
    <dgm:pt modelId="{1221010C-CBEE-44D4-9FDE-1CC9DF70732C}" type="sibTrans" cxnId="{A2D196E9-308C-4791-8DFD-5D87818C5533}">
      <dgm:prSet/>
      <dgm:spPr/>
      <dgm:t>
        <a:bodyPr/>
        <a:lstStyle/>
        <a:p>
          <a:endParaRPr lang="ru-RU"/>
        </a:p>
      </dgm:t>
    </dgm:pt>
    <dgm:pt modelId="{3FAD5D4E-C8EF-4F70-A47F-49FC67A177BE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ТЕМАТИЧЕСКАЯ ЛЕКЦИЯ  </a:t>
          </a:r>
        </a:p>
        <a:p>
          <a:pPr>
            <a:spcAft>
              <a:spcPts val="0"/>
            </a:spcAft>
          </a:pPr>
          <a:r>
            <a:rPr lang="ru-RU" dirty="0" smtClean="0"/>
            <a:t>для студентов Педагогического колледжа №1 г. Перми</a:t>
          </a:r>
          <a:endParaRPr lang="ru-RU" dirty="0"/>
        </a:p>
      </dgm:t>
    </dgm:pt>
    <dgm:pt modelId="{C1187279-5C31-4BBA-BD80-EFAE17C6AEC7}" type="parTrans" cxnId="{B434ADDC-F82A-494E-8831-E617EEDAF2EA}">
      <dgm:prSet/>
      <dgm:spPr/>
      <dgm:t>
        <a:bodyPr/>
        <a:lstStyle/>
        <a:p>
          <a:endParaRPr lang="ru-RU"/>
        </a:p>
      </dgm:t>
    </dgm:pt>
    <dgm:pt modelId="{657A8990-2884-4921-A33F-5005B098FF62}" type="sibTrans" cxnId="{B434ADDC-F82A-494E-8831-E617EEDAF2EA}">
      <dgm:prSet/>
      <dgm:spPr/>
      <dgm:t>
        <a:bodyPr/>
        <a:lstStyle/>
        <a:p>
          <a:endParaRPr lang="ru-RU"/>
        </a:p>
      </dgm:t>
    </dgm:pt>
    <dgm:pt modelId="{6C327CCC-176A-4ACF-8F8A-C9B0052A73FA}" type="pres">
      <dgm:prSet presAssocID="{18A3ABBC-995B-482F-B51A-99C614DD1E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7B1EC-298D-4869-A172-8C2E90FB51B8}" type="pres">
      <dgm:prSet presAssocID="{842A155D-7C81-4158-A271-39F71F31A4D0}" presName="vertFlow" presStyleCnt="0"/>
      <dgm:spPr/>
    </dgm:pt>
    <dgm:pt modelId="{F51113BC-5DD9-4724-9FB2-96E7EF9F4F5E}" type="pres">
      <dgm:prSet presAssocID="{842A155D-7C81-4158-A271-39F71F31A4D0}" presName="header" presStyleLbl="node1" presStyleIdx="0" presStyleCnt="1" custScaleY="62704"/>
      <dgm:spPr/>
      <dgm:t>
        <a:bodyPr/>
        <a:lstStyle/>
        <a:p>
          <a:endParaRPr lang="ru-RU"/>
        </a:p>
      </dgm:t>
    </dgm:pt>
    <dgm:pt modelId="{5EDC2404-7462-4E97-B782-F8EFF87C906F}" type="pres">
      <dgm:prSet presAssocID="{3A984842-B54B-4F0F-B34E-012A8DE7B1BB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C4F990B-A0BA-4623-B353-4B1F06A10900}" type="pres">
      <dgm:prSet presAssocID="{C4E049D5-364B-4C9C-B530-A80CCA21CAF7}" presName="child" presStyleLbl="alignAccFollowNode1" presStyleIdx="0" presStyleCnt="3" custScaleY="154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7417-E3A2-4B56-865F-18838147AC27}" type="pres">
      <dgm:prSet presAssocID="{BB755435-616F-4035-BF9C-6478EFD80D7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7A93B9A-AD8F-4610-BAC0-788702A415E7}" type="pres">
      <dgm:prSet presAssocID="{CD68FF35-F01F-4684-B486-8DBD42007A9C}" presName="child" presStyleLbl="alignAccFollowNode1" presStyleIdx="1" presStyleCnt="3" custScaleY="149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DED9-D41B-420B-BEF1-56FE71C21ABC}" type="pres">
      <dgm:prSet presAssocID="{1221010C-CBEE-44D4-9FDE-1CC9DF70732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570F323-A68C-4626-9274-18EF46EEDA46}" type="pres">
      <dgm:prSet presAssocID="{3FAD5D4E-C8EF-4F70-A47F-49FC67A177BE}" presName="child" presStyleLbl="alignAccFollowNode1" presStyleIdx="2" presStyleCnt="3" custScaleY="147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088D3-64EA-4FC4-BE96-538D94C0798A}" type="presOf" srcId="{3A984842-B54B-4F0F-B34E-012A8DE7B1BB}" destId="{5EDC2404-7462-4E97-B782-F8EFF87C906F}" srcOrd="0" destOrd="0" presId="urn:microsoft.com/office/officeart/2005/8/layout/lProcess1"/>
    <dgm:cxn modelId="{E1E8F552-C9D9-43BC-B30B-A6209141E2E4}" type="presOf" srcId="{1221010C-CBEE-44D4-9FDE-1CC9DF70732C}" destId="{377FDED9-D41B-420B-BEF1-56FE71C21ABC}" srcOrd="0" destOrd="0" presId="urn:microsoft.com/office/officeart/2005/8/layout/lProcess1"/>
    <dgm:cxn modelId="{958ECE65-38C9-4FEF-ACC4-95DA3AC030C9}" type="presOf" srcId="{3FAD5D4E-C8EF-4F70-A47F-49FC67A177BE}" destId="{6570F323-A68C-4626-9274-18EF46EEDA46}" srcOrd="0" destOrd="0" presId="urn:microsoft.com/office/officeart/2005/8/layout/lProcess1"/>
    <dgm:cxn modelId="{827EEEA6-3B3F-48DF-AE3D-BE606D3E798B}" type="presOf" srcId="{842A155D-7C81-4158-A271-39F71F31A4D0}" destId="{F51113BC-5DD9-4724-9FB2-96E7EF9F4F5E}" srcOrd="0" destOrd="0" presId="urn:microsoft.com/office/officeart/2005/8/layout/lProcess1"/>
    <dgm:cxn modelId="{96154BA5-CCE7-41FD-A664-8B54F3FB2FDC}" srcId="{18A3ABBC-995B-482F-B51A-99C614DD1EEA}" destId="{842A155D-7C81-4158-A271-39F71F31A4D0}" srcOrd="0" destOrd="0" parTransId="{59A2067A-3D0F-4C6E-82C8-5F572F14901C}" sibTransId="{B81C3C44-5DD6-464B-8E76-D3D4707A3775}"/>
    <dgm:cxn modelId="{B434ADDC-F82A-494E-8831-E617EEDAF2EA}" srcId="{842A155D-7C81-4158-A271-39F71F31A4D0}" destId="{3FAD5D4E-C8EF-4F70-A47F-49FC67A177BE}" srcOrd="2" destOrd="0" parTransId="{C1187279-5C31-4BBA-BD80-EFAE17C6AEC7}" sibTransId="{657A8990-2884-4921-A33F-5005B098FF62}"/>
    <dgm:cxn modelId="{5487CD5D-C561-41A2-A2D8-AE92918EB801}" type="presOf" srcId="{C4E049D5-364B-4C9C-B530-A80CCA21CAF7}" destId="{6C4F990B-A0BA-4623-B353-4B1F06A10900}" srcOrd="0" destOrd="0" presId="urn:microsoft.com/office/officeart/2005/8/layout/lProcess1"/>
    <dgm:cxn modelId="{9D965C04-6DB4-44B4-B097-9F823637B19F}" type="presOf" srcId="{CD68FF35-F01F-4684-B486-8DBD42007A9C}" destId="{07A93B9A-AD8F-4610-BAC0-788702A415E7}" srcOrd="0" destOrd="0" presId="urn:microsoft.com/office/officeart/2005/8/layout/lProcess1"/>
    <dgm:cxn modelId="{5475BA84-0D04-47C8-895D-714D13AE5573}" srcId="{842A155D-7C81-4158-A271-39F71F31A4D0}" destId="{C4E049D5-364B-4C9C-B530-A80CCA21CAF7}" srcOrd="0" destOrd="0" parTransId="{3A984842-B54B-4F0F-B34E-012A8DE7B1BB}" sibTransId="{BB755435-616F-4035-BF9C-6478EFD80D76}"/>
    <dgm:cxn modelId="{69A3C35C-6EDB-40D1-B20A-8D86A907FE81}" type="presOf" srcId="{BB755435-616F-4035-BF9C-6478EFD80D76}" destId="{BFF27417-E3A2-4B56-865F-18838147AC27}" srcOrd="0" destOrd="0" presId="urn:microsoft.com/office/officeart/2005/8/layout/lProcess1"/>
    <dgm:cxn modelId="{A2D196E9-308C-4791-8DFD-5D87818C5533}" srcId="{842A155D-7C81-4158-A271-39F71F31A4D0}" destId="{CD68FF35-F01F-4684-B486-8DBD42007A9C}" srcOrd="1" destOrd="0" parTransId="{CDD2224E-0E73-4380-9817-FF841629DC87}" sibTransId="{1221010C-CBEE-44D4-9FDE-1CC9DF70732C}"/>
    <dgm:cxn modelId="{F4192A7C-DB0D-4699-A5A1-5BF8E18742E6}" type="presOf" srcId="{18A3ABBC-995B-482F-B51A-99C614DD1EEA}" destId="{6C327CCC-176A-4ACF-8F8A-C9B0052A73FA}" srcOrd="0" destOrd="0" presId="urn:microsoft.com/office/officeart/2005/8/layout/lProcess1"/>
    <dgm:cxn modelId="{70DEDB02-133D-498F-A172-16DA72E6218F}" type="presParOf" srcId="{6C327CCC-176A-4ACF-8F8A-C9B0052A73FA}" destId="{1FB7B1EC-298D-4869-A172-8C2E90FB51B8}" srcOrd="0" destOrd="0" presId="urn:microsoft.com/office/officeart/2005/8/layout/lProcess1"/>
    <dgm:cxn modelId="{D5A4BA2A-4F3F-42D8-B601-30885F034E56}" type="presParOf" srcId="{1FB7B1EC-298D-4869-A172-8C2E90FB51B8}" destId="{F51113BC-5DD9-4724-9FB2-96E7EF9F4F5E}" srcOrd="0" destOrd="0" presId="urn:microsoft.com/office/officeart/2005/8/layout/lProcess1"/>
    <dgm:cxn modelId="{B74D0D07-3348-4234-A355-D79D1E07C359}" type="presParOf" srcId="{1FB7B1EC-298D-4869-A172-8C2E90FB51B8}" destId="{5EDC2404-7462-4E97-B782-F8EFF87C906F}" srcOrd="1" destOrd="0" presId="urn:microsoft.com/office/officeart/2005/8/layout/lProcess1"/>
    <dgm:cxn modelId="{086333A3-7404-43AD-B7BF-E89A0F7471F3}" type="presParOf" srcId="{1FB7B1EC-298D-4869-A172-8C2E90FB51B8}" destId="{6C4F990B-A0BA-4623-B353-4B1F06A10900}" srcOrd="2" destOrd="0" presId="urn:microsoft.com/office/officeart/2005/8/layout/lProcess1"/>
    <dgm:cxn modelId="{2F89FEC9-16DB-4C08-B05D-1409B03CFA02}" type="presParOf" srcId="{1FB7B1EC-298D-4869-A172-8C2E90FB51B8}" destId="{BFF27417-E3A2-4B56-865F-18838147AC27}" srcOrd="3" destOrd="0" presId="urn:microsoft.com/office/officeart/2005/8/layout/lProcess1"/>
    <dgm:cxn modelId="{7D781B92-A410-47D2-9116-B2469514F92B}" type="presParOf" srcId="{1FB7B1EC-298D-4869-A172-8C2E90FB51B8}" destId="{07A93B9A-AD8F-4610-BAC0-788702A415E7}" srcOrd="4" destOrd="0" presId="urn:microsoft.com/office/officeart/2005/8/layout/lProcess1"/>
    <dgm:cxn modelId="{B4BF424F-99EB-4B26-8F17-F7B139DEE9F7}" type="presParOf" srcId="{1FB7B1EC-298D-4869-A172-8C2E90FB51B8}" destId="{377FDED9-D41B-420B-BEF1-56FE71C21ABC}" srcOrd="5" destOrd="0" presId="urn:microsoft.com/office/officeart/2005/8/layout/lProcess1"/>
    <dgm:cxn modelId="{41C4B848-64AE-4520-9F3B-40EC20D47222}" type="presParOf" srcId="{1FB7B1EC-298D-4869-A172-8C2E90FB51B8}" destId="{6570F323-A68C-4626-9274-18EF46EEDA4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4206C-6D7B-4AB1-AC15-EFB9D660BF82}">
      <dsp:nvSpPr>
        <dsp:cNvPr id="0" name=""/>
        <dsp:cNvSpPr/>
      </dsp:nvSpPr>
      <dsp:spPr>
        <a:xfrm>
          <a:off x="0" y="0"/>
          <a:ext cx="8928992" cy="4824536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978481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Содействовать правовому просвещению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прав и свобод человека и гражданина, форм и методов их защиты: </a:t>
          </a:r>
          <a:endParaRPr lang="ru-RU" sz="3600" b="1" kern="1200" spc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110" y="120110"/>
        <a:ext cx="8688772" cy="4584316"/>
      </dsp:txXfrm>
    </dsp:sp>
    <dsp:sp modelId="{4A5A0150-5536-4855-93E1-763B47CA8656}">
      <dsp:nvSpPr>
        <dsp:cNvPr id="0" name=""/>
        <dsp:cNvSpPr/>
      </dsp:nvSpPr>
      <dsp:spPr>
        <a:xfrm>
          <a:off x="223224" y="2171041"/>
          <a:ext cx="4203994" cy="2171041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распространяя информацию о правах и свободах человека и гражданина, выпуская официальные периодические издания и иные издания о правах и свободах человека и гражданина</a:t>
          </a:r>
        </a:p>
      </dsp:txBody>
      <dsp:txXfrm>
        <a:off x="289991" y="2237808"/>
        <a:ext cx="4070460" cy="2037507"/>
      </dsp:txXfrm>
    </dsp:sp>
    <dsp:sp modelId="{5ED9E641-DCDF-4D71-8748-C957BAF6C909}">
      <dsp:nvSpPr>
        <dsp:cNvPr id="0" name=""/>
        <dsp:cNvSpPr/>
      </dsp:nvSpPr>
      <dsp:spPr>
        <a:xfrm>
          <a:off x="4493598" y="2171041"/>
          <a:ext cx="4203994" cy="2171041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инициируя создание </a:t>
          </a:r>
          <a:r>
            <a:rPr lang="ru-RU" sz="2000" kern="1200" dirty="0" err="1" smtClean="0"/>
            <a:t>грантовых</a:t>
          </a:r>
          <a:r>
            <a:rPr lang="ru-RU" sz="2000" kern="1200" dirty="0" smtClean="0"/>
            <a:t> программ Пермского края по правозащитной тематике, принимать участие в их составлении и определении победителей конкурсов</a:t>
          </a:r>
          <a:endParaRPr lang="ru-RU" sz="2000" kern="1200" dirty="0"/>
        </a:p>
      </dsp:txBody>
      <dsp:txXfrm>
        <a:off x="4560365" y="2237808"/>
        <a:ext cx="4070460" cy="2037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67506-175D-437C-98BE-8F6DA6ACB3AE}">
      <dsp:nvSpPr>
        <dsp:cNvPr id="0" name=""/>
        <dsp:cNvSpPr/>
      </dsp:nvSpPr>
      <dsp:spPr>
        <a:xfrm>
          <a:off x="0" y="0"/>
          <a:ext cx="5212972" cy="118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рабочей группы при Уполномоченном по правам человека  в Пермском крае</a:t>
          </a:r>
          <a:endParaRPr lang="ru-RU" sz="1700" kern="1200" dirty="0"/>
        </a:p>
      </dsp:txBody>
      <dsp:txXfrm>
        <a:off x="34623" y="34623"/>
        <a:ext cx="3837497" cy="1112861"/>
      </dsp:txXfrm>
    </dsp:sp>
    <dsp:sp modelId="{52BBE3AC-272E-4D23-9A17-C8BEA89B3CF3}">
      <dsp:nvSpPr>
        <dsp:cNvPr id="0" name=""/>
        <dsp:cNvSpPr/>
      </dsp:nvSpPr>
      <dsp:spPr>
        <a:xfrm>
          <a:off x="436586" y="1397036"/>
          <a:ext cx="5212972" cy="118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и утверждение краевого плана мероприятий проведения Всероссийского урока по правам человека</a:t>
          </a:r>
          <a:endParaRPr lang="ru-RU" sz="1700" kern="1200" dirty="0"/>
        </a:p>
      </dsp:txBody>
      <dsp:txXfrm>
        <a:off x="471209" y="1431659"/>
        <a:ext cx="3938769" cy="1112861"/>
      </dsp:txXfrm>
    </dsp:sp>
    <dsp:sp modelId="{B7B879FE-5A8D-4021-8D3A-68B62DEF9F66}">
      <dsp:nvSpPr>
        <dsp:cNvPr id="0" name=""/>
        <dsp:cNvSpPr/>
      </dsp:nvSpPr>
      <dsp:spPr>
        <a:xfrm>
          <a:off x="866656" y="2794072"/>
          <a:ext cx="5212972" cy="118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методических рекомендаций по проведению урока по правам человека </a:t>
          </a:r>
          <a:endParaRPr lang="ru-RU" sz="1700" kern="1200" dirty="0"/>
        </a:p>
      </dsp:txBody>
      <dsp:txXfrm>
        <a:off x="901279" y="2828695"/>
        <a:ext cx="3945285" cy="1112861"/>
      </dsp:txXfrm>
    </dsp:sp>
    <dsp:sp modelId="{5CC58D23-72B7-4409-828B-996D9CBAD33E}">
      <dsp:nvSpPr>
        <dsp:cNvPr id="0" name=""/>
        <dsp:cNvSpPr/>
      </dsp:nvSpPr>
      <dsp:spPr>
        <a:xfrm>
          <a:off x="1303242" y="4191108"/>
          <a:ext cx="5212972" cy="118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методического семинара для профессионального педагогического сообщества</a:t>
          </a:r>
          <a:endParaRPr lang="ru-RU" sz="1700" kern="1200" dirty="0"/>
        </a:p>
      </dsp:txBody>
      <dsp:txXfrm>
        <a:off x="1337865" y="4225731"/>
        <a:ext cx="3938769" cy="1112861"/>
      </dsp:txXfrm>
    </dsp:sp>
    <dsp:sp modelId="{4A344276-0CB0-4978-AE6A-0672AF7F32BE}">
      <dsp:nvSpPr>
        <dsp:cNvPr id="0" name=""/>
        <dsp:cNvSpPr/>
      </dsp:nvSpPr>
      <dsp:spPr>
        <a:xfrm>
          <a:off x="4444602" y="905386"/>
          <a:ext cx="768369" cy="7683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617485" y="905386"/>
        <a:ext cx="422603" cy="578198"/>
      </dsp:txXfrm>
    </dsp:sp>
    <dsp:sp modelId="{DFAC6874-B70C-4861-B870-37DC2AA7800B}">
      <dsp:nvSpPr>
        <dsp:cNvPr id="0" name=""/>
        <dsp:cNvSpPr/>
      </dsp:nvSpPr>
      <dsp:spPr>
        <a:xfrm>
          <a:off x="4881188" y="2302423"/>
          <a:ext cx="768369" cy="768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222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054071" y="2302423"/>
        <a:ext cx="422603" cy="578198"/>
      </dsp:txXfrm>
    </dsp:sp>
    <dsp:sp modelId="{CBC6330D-7BBE-4155-9664-AD8F6C96170F}">
      <dsp:nvSpPr>
        <dsp:cNvPr id="0" name=""/>
        <dsp:cNvSpPr/>
      </dsp:nvSpPr>
      <dsp:spPr>
        <a:xfrm>
          <a:off x="5311258" y="3699459"/>
          <a:ext cx="768369" cy="768369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222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484141" y="3699459"/>
        <a:ext cx="422603" cy="578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113BC-5DD9-4724-9FB2-96E7EF9F4F5E}">
      <dsp:nvSpPr>
        <dsp:cNvPr id="0" name=""/>
        <dsp:cNvSpPr/>
      </dsp:nvSpPr>
      <dsp:spPr>
        <a:xfrm>
          <a:off x="122629" y="1054"/>
          <a:ext cx="3427148" cy="537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ЛЕКЦИИ УПОЛНОМОЧЕННОГО</a:t>
          </a:r>
          <a:endParaRPr lang="ru-RU" sz="1800" kern="1200" dirty="0"/>
        </a:p>
      </dsp:txBody>
      <dsp:txXfrm>
        <a:off x="138364" y="16789"/>
        <a:ext cx="3395678" cy="505769"/>
      </dsp:txXfrm>
    </dsp:sp>
    <dsp:sp modelId="{5EDC2404-7462-4E97-B782-F8EFF87C906F}">
      <dsp:nvSpPr>
        <dsp:cNvPr id="0" name=""/>
        <dsp:cNvSpPr/>
      </dsp:nvSpPr>
      <dsp:spPr>
        <a:xfrm rot="5400000">
          <a:off x="1761235" y="613262"/>
          <a:ext cx="149937" cy="1499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F990B-A0BA-4623-B353-4B1F06A10900}">
      <dsp:nvSpPr>
        <dsp:cNvPr id="0" name=""/>
        <dsp:cNvSpPr/>
      </dsp:nvSpPr>
      <dsp:spPr>
        <a:xfrm>
          <a:off x="122629" y="838169"/>
          <a:ext cx="3427148" cy="13220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ПУБЛИЧНАЯ ЛЕКЦИЯ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«Права человека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 современном мире»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 Краевой универсальной библиотеки им. А. М. Горького </a:t>
          </a:r>
          <a:endParaRPr lang="ru-RU" sz="1600" kern="1200" dirty="0"/>
        </a:p>
      </dsp:txBody>
      <dsp:txXfrm>
        <a:off x="161351" y="876891"/>
        <a:ext cx="3349704" cy="1244629"/>
      </dsp:txXfrm>
    </dsp:sp>
    <dsp:sp modelId="{BFF27417-E3A2-4B56-865F-18838147AC27}">
      <dsp:nvSpPr>
        <dsp:cNvPr id="0" name=""/>
        <dsp:cNvSpPr/>
      </dsp:nvSpPr>
      <dsp:spPr>
        <a:xfrm rot="5400000">
          <a:off x="1761235" y="2235212"/>
          <a:ext cx="149937" cy="1499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93B9A-AD8F-4610-BAC0-788702A415E7}">
      <dsp:nvSpPr>
        <dsp:cNvPr id="0" name=""/>
        <dsp:cNvSpPr/>
      </dsp:nvSpPr>
      <dsp:spPr>
        <a:xfrm>
          <a:off x="122629" y="2460118"/>
          <a:ext cx="3427148" cy="12768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ТЕМАТИЧЕСКАЯ ЛЕКЦИЯ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для студентов Западно-Уральского института экономики и права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г. Перми</a:t>
          </a:r>
          <a:endParaRPr lang="ru-RU" sz="1600" kern="1200" dirty="0"/>
        </a:p>
      </dsp:txBody>
      <dsp:txXfrm>
        <a:off x="160026" y="2497515"/>
        <a:ext cx="3352354" cy="1202041"/>
      </dsp:txXfrm>
    </dsp:sp>
    <dsp:sp modelId="{377FDED9-D41B-420B-BEF1-56FE71C21ABC}">
      <dsp:nvSpPr>
        <dsp:cNvPr id="0" name=""/>
        <dsp:cNvSpPr/>
      </dsp:nvSpPr>
      <dsp:spPr>
        <a:xfrm rot="5400000">
          <a:off x="1761235" y="3811923"/>
          <a:ext cx="149937" cy="1499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0F323-A68C-4626-9274-18EF46EEDA46}">
      <dsp:nvSpPr>
        <dsp:cNvPr id="0" name=""/>
        <dsp:cNvSpPr/>
      </dsp:nvSpPr>
      <dsp:spPr>
        <a:xfrm>
          <a:off x="122629" y="4036829"/>
          <a:ext cx="3427148" cy="1263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ТЕМАТИЧЕСКАЯ ЛЕКЦИЯ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для студентов Педагогического колледжа №1 г. Перми</a:t>
          </a:r>
          <a:endParaRPr lang="ru-RU" sz="1600" kern="1200" dirty="0"/>
        </a:p>
      </dsp:txBody>
      <dsp:txXfrm>
        <a:off x="159630" y="4073830"/>
        <a:ext cx="3353146" cy="1189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B2D0-BE2B-46A9-A211-FCCF4246EB9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7FAC-619F-448F-95FC-57FAB3D2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5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4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5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0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1/17/2018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16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2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3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29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675729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42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1/17/2018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5" y="5951816"/>
            <a:ext cx="5922209" cy="365125"/>
          </a:xfrm>
        </p:spPr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2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180501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42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9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7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7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1/17/2018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4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897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2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4" y="2250897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52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1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1/17/2018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32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6" y="5956142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 defTabSz="457200"/>
              <a:t>1/17/2018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16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7" y="5956142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0619D"/>
                </a:solidFill>
              </a:rPr>
              <a:pPr defTabSz="457200"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4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7938" y="620688"/>
            <a:ext cx="9144000" cy="88074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межрегиональная конференция</a:t>
            </a:r>
            <a:endParaRPr lang="ru-RU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РОЛЬ УПОЛНОМОЧЕННОГО ПО ПРАВАМ ЧЕЛОВЕКА </a:t>
            </a:r>
            <a:endParaRPr lang="ru-RU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ПРАВОВОМ ПРОСВЕЩЕНИИ ГРАЖДАН: </a:t>
            </a:r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РЕГИОНОВ»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6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0"/>
            <a:ext cx="2884920" cy="53636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4376" y="5503463"/>
            <a:ext cx="6939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МИКОВ ПАВЕЛ ВЛАДИМИРОВИЧ, </a:t>
            </a:r>
          </a:p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ПО ПРАВАМ ЧЕЛОВЕКА </a:t>
            </a:r>
          </a:p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ПЕРМСКОМ КРАЕ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268760"/>
            <a:ext cx="9144000" cy="28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ПРАВОВОЕ ПРОСВЕЩЕНИЕ В ДЕЯТЕЛЬНОСТИ 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УПОЛНОМОЧЕННОГО ПО ПРАВАМ ЧЕЛОВЕКА 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ПЕРМСКОМ КРАЕ </a:t>
            </a:r>
            <a:endParaRPr lang="ru-RU" sz="3200" b="1" dirty="0">
              <a:ln w="11430"/>
              <a:gradFill>
                <a:gsLst>
                  <a:gs pos="0">
                    <a:srgbClr val="2F4875">
                      <a:tint val="90000"/>
                      <a:satMod val="120000"/>
                    </a:srgbClr>
                  </a:gs>
                  <a:gs pos="25000">
                    <a:srgbClr val="2F4875">
                      <a:tint val="93000"/>
                      <a:satMod val="120000"/>
                    </a:srgbClr>
                  </a:gs>
                  <a:gs pos="50000">
                    <a:srgbClr val="2F4875">
                      <a:shade val="89000"/>
                      <a:satMod val="110000"/>
                    </a:srgbClr>
                  </a:gs>
                  <a:gs pos="75000">
                    <a:srgbClr val="2F4875">
                      <a:tint val="93000"/>
                      <a:satMod val="120000"/>
                    </a:srgbClr>
                  </a:gs>
                  <a:gs pos="100000">
                    <a:srgbClr val="2F4875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74597"/>
            <a:ext cx="1783751" cy="9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2200" y="-21166"/>
            <a:ext cx="241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Вологда, </a:t>
            </a:r>
          </a:p>
          <a:p>
            <a:pPr algn="ctr" defTabSz="457200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17-19 января 2018 год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6016"/>
            <a:ext cx="669980" cy="12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гражданские форумы молодежи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91254"/>
              </p:ext>
            </p:extLst>
          </p:nvPr>
        </p:nvGraphicFramePr>
        <p:xfrm>
          <a:off x="0" y="1397000"/>
          <a:ext cx="9144000" cy="52723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  <a:gridCol w="3048000"/>
              </a:tblGrid>
              <a:tr h="21754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485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ЕЖЕГОДНЫЙ ФОРУМ МОЛОДЕЖИ</a:t>
                      </a:r>
                      <a:r>
                        <a:rPr lang="ru-RU" baseline="0" dirty="0" smtClean="0"/>
                        <a:t> «Я – ГРАЖДАНИН РОССИИ»</a:t>
                      </a:r>
                    </a:p>
                    <a:p>
                      <a:pPr algn="ctr"/>
                      <a:r>
                        <a:rPr lang="ru-RU" baseline="0" dirty="0" smtClean="0"/>
                        <a:t>ОТДЕЛЬНАЯ ПЛОЩАДКА «ПРАВА ЧЕЛОВЕКА»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54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 descr="C:\Users\esistomina\Desktop\IMG_3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"/>
          <a:stretch/>
        </p:blipFill>
        <p:spPr bwMode="auto">
          <a:xfrm>
            <a:off x="3012879" y="4453246"/>
            <a:ext cx="3116730" cy="22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sistomina\Desktop\IMG_41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b="6780"/>
          <a:stretch/>
        </p:blipFill>
        <p:spPr bwMode="auto">
          <a:xfrm>
            <a:off x="6129609" y="4453246"/>
            <a:ext cx="3014391" cy="22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sistomina\Desktop\IMG_41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3778" r="4124"/>
          <a:stretch/>
        </p:blipFill>
        <p:spPr bwMode="auto">
          <a:xfrm>
            <a:off x="1" y="4453246"/>
            <a:ext cx="3203847" cy="22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esistomina\Desktop\IMG_47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/>
          <a:stretch/>
        </p:blipFill>
        <p:spPr bwMode="auto">
          <a:xfrm>
            <a:off x="3203847" y="1370826"/>
            <a:ext cx="2951698" cy="21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esistomina\Desktop\IMG_46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15457" r="9788" b="8373"/>
          <a:stretch/>
        </p:blipFill>
        <p:spPr bwMode="auto">
          <a:xfrm>
            <a:off x="0" y="1370826"/>
            <a:ext cx="3261001" cy="21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esistomina\Desktop\IMG_479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b="4773"/>
          <a:stretch/>
        </p:blipFill>
        <p:spPr bwMode="auto">
          <a:xfrm>
            <a:off x="6129608" y="1370826"/>
            <a:ext cx="3014391" cy="21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066467"/>
              </p:ext>
            </p:extLst>
          </p:nvPr>
        </p:nvGraphicFramePr>
        <p:xfrm>
          <a:off x="0" y="1484784"/>
          <a:ext cx="6516215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Единый тематический урок «права человека»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esistomina\Desktop\IMG_9955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09149"/>
            <a:ext cx="3096344" cy="206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sistomina\Desktop\IMG_09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0" y="5173569"/>
            <a:ext cx="1979712" cy="132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sistomina\Desktop\IMG_09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20" y="3491680"/>
            <a:ext cx="2500052" cy="1668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912288"/>
              </p:ext>
            </p:extLst>
          </p:nvPr>
        </p:nvGraphicFramePr>
        <p:xfrm>
          <a:off x="107504" y="1409149"/>
          <a:ext cx="367240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Единый тематический урок «права человека»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esistomina\Desktop\IMG_234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555" r="187" b="15993"/>
          <a:stretch/>
        </p:blipFill>
        <p:spPr bwMode="auto">
          <a:xfrm>
            <a:off x="4266616" y="5001055"/>
            <a:ext cx="4553855" cy="17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sistomina\Desktop\IMG_882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17664"/>
          <a:stretch/>
        </p:blipFill>
        <p:spPr bwMode="auto">
          <a:xfrm>
            <a:off x="4266617" y="2886270"/>
            <a:ext cx="4562393" cy="21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sistomina\Desktop\2017 год\Фото\Выездные приемы\Чусовой\IMG_903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4" b="20544"/>
          <a:stretch/>
        </p:blipFill>
        <p:spPr bwMode="auto">
          <a:xfrm>
            <a:off x="4266617" y="1409149"/>
            <a:ext cx="4562393" cy="14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Единый тематический урок «права человека»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21406"/>
              </p:ext>
            </p:extLst>
          </p:nvPr>
        </p:nvGraphicFramePr>
        <p:xfrm>
          <a:off x="-2" y="1556792"/>
          <a:ext cx="9144000" cy="51845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  <a:gridCol w="3048000"/>
              </a:tblGrid>
              <a:tr h="1975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4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УПОЛНОМОЧЕННЫЙ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ПО ПРАВАМ РЕБЕНКА </a:t>
                      </a:r>
                    </a:p>
                    <a:p>
                      <a:pPr algn="ctr"/>
                      <a:r>
                        <a:rPr lang="ru-RU" baseline="0" dirty="0" smtClean="0"/>
                        <a:t>В ПЕРМСКОМ КРАЕ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СОТРУДНИК</a:t>
                      </a:r>
                      <a:r>
                        <a:rPr lang="ru-RU" baseline="0" dirty="0" smtClean="0"/>
                        <a:t>И АППАРАТА УПОЛНОМОЧЕННОГО ПО ПРАВАМ ЧЕЛОВЕКА В ПЕРМСКОМ КРАЕ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ВУЗЫ, СУЗЫ, СОШ И ЮРИДИЧЕСКИЕ КЛИНИКИ</a:t>
                      </a:r>
                      <a:endParaRPr lang="ru-RU" dirty="0"/>
                    </a:p>
                  </a:txBody>
                  <a:tcPr anchor="ctr"/>
                </a:tc>
              </a:tr>
              <a:tr h="19750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esistomina\Desktop\DSC_04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56792"/>
            <a:ext cx="3059831" cy="20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sistomina\Desktop\IMG_0013-20-11-17-03-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7480"/>
          <a:stretch/>
        </p:blipFill>
        <p:spPr bwMode="auto">
          <a:xfrm>
            <a:off x="3059831" y="1556792"/>
            <a:ext cx="3044086" cy="20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esistomina\Desktop\IMG_69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5" r="10825" b="5402"/>
          <a:stretch/>
        </p:blipFill>
        <p:spPr bwMode="auto">
          <a:xfrm>
            <a:off x="6105559" y="4706645"/>
            <a:ext cx="3038440" cy="2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Архив УПЧ Том II до 2016\ФОТО 2017\08.12.17 САД всеросс урок по правам человека в шк 100 просвещение образование\DSC_04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706645"/>
            <a:ext cx="3059831" cy="2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esistomina\Desktop\vu6XN54Nq7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59" y="1556792"/>
            <a:ext cx="3038439" cy="20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esistomina\Desktop\IMG_20171208_09524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351" r="8012" b="-1"/>
          <a:stretch/>
        </p:blipFill>
        <p:spPr bwMode="auto">
          <a:xfrm>
            <a:off x="3059831" y="4706645"/>
            <a:ext cx="3045728" cy="2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7" y="4409728"/>
            <a:ext cx="5508104" cy="2448272"/>
          </a:xfrm>
        </p:spPr>
        <p:txBody>
          <a:bodyPr/>
          <a:lstStyle/>
          <a:p>
            <a:r>
              <a:rPr lang="ru-RU" dirty="0"/>
              <a:t>Адрес : </a:t>
            </a:r>
            <a:r>
              <a:rPr lang="ru-RU" dirty="0">
                <a:solidFill>
                  <a:srgbClr val="002060"/>
                </a:solidFill>
              </a:rPr>
              <a:t>614006, город Пермь, ул. Ленина, 51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тел.: </a:t>
            </a:r>
            <a:r>
              <a:rPr lang="ru-RU" dirty="0">
                <a:solidFill>
                  <a:srgbClr val="002060"/>
                </a:solidFill>
              </a:rPr>
              <a:t>8(342) </a:t>
            </a:r>
            <a:r>
              <a:rPr lang="ru-RU" dirty="0" smtClean="0">
                <a:solidFill>
                  <a:srgbClr val="002060"/>
                </a:solidFill>
              </a:rPr>
              <a:t>217-76-70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Факс: </a:t>
            </a:r>
            <a:r>
              <a:rPr lang="ru-RU" dirty="0">
                <a:solidFill>
                  <a:srgbClr val="002060"/>
                </a:solidFill>
              </a:rPr>
              <a:t>8 (342) 235-14-57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ombudsman@uppc.permkrai.ru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сайт: 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www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r>
              <a:rPr lang="en-US" dirty="0">
                <a:solidFill>
                  <a:schemeClr val="accent6"/>
                </a:solidFill>
              </a:rPr>
              <a:t> o</a:t>
            </a:r>
            <a:r>
              <a:rPr lang="en-US" dirty="0" smtClean="0">
                <a:solidFill>
                  <a:schemeClr val="accent6"/>
                </a:solidFill>
              </a:rPr>
              <a:t>mbudsman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>
                <a:solidFill>
                  <a:schemeClr val="accent6"/>
                </a:solidFill>
              </a:rPr>
              <a:t>perm.ru</a:t>
            </a:r>
            <a:endParaRPr lang="ru-RU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16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33" y="4941168"/>
            <a:ext cx="1839515" cy="12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276872"/>
            <a:ext cx="9144000" cy="107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Пермский край </a:t>
            </a:r>
            <a:endParaRPr lang="ru-RU" sz="37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 </a:t>
            </a:r>
            <a:r>
              <a:rPr lang="ru-RU" sz="3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сотрудничества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556792"/>
            <a:ext cx="9144001" cy="5440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4" y="620688"/>
            <a:ext cx="9144000" cy="66322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УПОЛНОМОЧЕННЫЙ ИМЕЕТ ПРАВО</a:t>
            </a:r>
            <a:endParaRPr lang="ru-RU" sz="3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939837"/>
              </p:ext>
            </p:extLst>
          </p:nvPr>
        </p:nvGraphicFramePr>
        <p:xfrm>
          <a:off x="107504" y="1484784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6273225"/>
            <a:ext cx="550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п. 3 ст.14 Закона </a:t>
            </a:r>
            <a:r>
              <a:rPr lang="ru-RU" sz="1600" dirty="0"/>
              <a:t>Пермского края от 05.08.2007 N 77-ПК </a:t>
            </a:r>
            <a:endParaRPr lang="ru-RU" sz="1600" dirty="0" smtClean="0"/>
          </a:p>
          <a:p>
            <a:pPr algn="r"/>
            <a:r>
              <a:rPr lang="ru-RU" sz="1600" dirty="0" smtClean="0"/>
              <a:t>"</a:t>
            </a:r>
            <a:r>
              <a:rPr lang="ru-RU" sz="1600" dirty="0"/>
              <a:t>Об Уполномоченном по правам человека в Пермском крае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pic>
        <p:nvPicPr>
          <p:cNvPr id="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7450"/>
            <a:ext cx="9144000" cy="51920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025174"/>
              </p:ext>
            </p:extLst>
          </p:nvPr>
        </p:nvGraphicFramePr>
        <p:xfrm>
          <a:off x="-4844" y="1700808"/>
          <a:ext cx="9144002" cy="46933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72001"/>
                <a:gridCol w="4572001"/>
              </a:tblGrid>
              <a:tr h="576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ОФИЦИАЛЬНЫЙ </a:t>
                      </a:r>
                      <a:r>
                        <a:rPr lang="ru-RU" sz="1600" dirty="0" smtClean="0"/>
                        <a:t>САЙТ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www. ombudsman</a:t>
                      </a: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perm.ru</a:t>
                      </a:r>
                      <a:endParaRPr lang="ru-RU" sz="14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ОФИЦИАЛЬНЫЙ АККАУНТ </a:t>
                      </a:r>
                      <a:r>
                        <a:rPr lang="ru-RU" sz="1600" dirty="0" smtClean="0"/>
                        <a:t>В </a:t>
                      </a:r>
                      <a:r>
                        <a:rPr lang="en-US" sz="1600" dirty="0" smtClean="0"/>
                        <a:t>INSTAGRAM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pavel_mikov_official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60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электронный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информационный ресурс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Оперативное информирование о мероприятиях и событиях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9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информирование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esistomina\Desktop\сай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" b="1766"/>
          <a:stretch/>
        </p:blipFill>
        <p:spPr bwMode="auto">
          <a:xfrm>
            <a:off x="0" y="2359036"/>
            <a:ext cx="4584003" cy="29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sistomina\Desktop\инстаграмм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"/>
          <a:stretch/>
        </p:blipFill>
        <p:spPr bwMode="auto">
          <a:xfrm>
            <a:off x="4584004" y="2359036"/>
            <a:ext cx="4559996" cy="29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016654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Информационные  технологии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3999" cy="428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Издательская деятельность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72102"/>
              </p:ext>
            </p:extLst>
          </p:nvPr>
        </p:nvGraphicFramePr>
        <p:xfrm>
          <a:off x="0" y="1372385"/>
          <a:ext cx="9144000" cy="54409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9041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ЕЖЕГОДНЫЕ ДОКЛАДЫ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СПЕЦИАЛЬНЫЕ ДОКЛАДЫ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ЖУРНАЛ</a:t>
                      </a:r>
                      <a:r>
                        <a:rPr lang="ru-RU" baseline="0" dirty="0" smtClean="0"/>
                        <a:t> «ЧЕЛОВЕЧЕСКОЕ ИЗМЕРЕНИЕ»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БРОШЮРЫ, БУКЛЕТЫ</a:t>
                      </a:r>
                      <a:r>
                        <a:rPr lang="ru-RU" baseline="0" dirty="0" smtClean="0"/>
                        <a:t>, ЛИСТОВКИ</a:t>
                      </a:r>
                      <a:endParaRPr lang="ru-RU" dirty="0"/>
                    </a:p>
                  </a:txBody>
                  <a:tcPr anchor="ctr"/>
                </a:tc>
              </a:tr>
              <a:tr h="32253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31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проблем  Пермского края в области защиты прав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/>
                        <a:t>Анализ ситуации защиты прав и свобод граждан в отдельной сфере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/>
                        <a:t>уникальные истории и материалы по одной актуальной теме;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/>
                        <a:t>свободная публичная площадка, доступная каждому читателю.</a:t>
                      </a:r>
                      <a:endParaRPr lang="ru-RU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тематические материалы для граждан с информацией о формах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способах защиты прав</a:t>
                      </a:r>
                      <a:endParaRPr lang="ru-RU" sz="1400" dirty="0"/>
                    </a:p>
                  </a:txBody>
                  <a:tcPr anchor="ctr"/>
                </a:tc>
              </a:tr>
              <a:tr h="518075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ОГВ по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совершенствованию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 защиты прав</a:t>
                      </a: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esistomina\Desktop\1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/>
        </p:blipFill>
        <p:spPr bwMode="auto">
          <a:xfrm>
            <a:off x="4551398" y="2295612"/>
            <a:ext cx="2308863" cy="3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istomina\Desktop\1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r="3426" b="8564"/>
          <a:stretch/>
        </p:blipFill>
        <p:spPr bwMode="auto">
          <a:xfrm>
            <a:off x="2284988" y="2299128"/>
            <a:ext cx="2287136" cy="32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sistomina\Desktop\1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743" b="5012"/>
          <a:stretch/>
        </p:blipFill>
        <p:spPr bwMode="auto">
          <a:xfrm>
            <a:off x="7395" y="2299128"/>
            <a:ext cx="2277470" cy="32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sistomina\Desktop\ы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4984"/>
          <a:stretch/>
        </p:blipFill>
        <p:spPr bwMode="auto">
          <a:xfrm>
            <a:off x="6858217" y="3912297"/>
            <a:ext cx="1202644" cy="16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Безымянный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" b="2132"/>
          <a:stretch/>
        </p:blipFill>
        <p:spPr bwMode="auto">
          <a:xfrm>
            <a:off x="8030523" y="2299128"/>
            <a:ext cx="1097127" cy="16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sistomina\Desktop\в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"/>
          <a:stretch/>
        </p:blipFill>
        <p:spPr bwMode="auto">
          <a:xfrm>
            <a:off x="6858217" y="2295613"/>
            <a:ext cx="1172307" cy="16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1790" r="1994" b="5923"/>
          <a:stretch/>
        </p:blipFill>
        <p:spPr bwMode="auto">
          <a:xfrm>
            <a:off x="8030524" y="3912296"/>
            <a:ext cx="1097126" cy="161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57992"/>
              </p:ext>
            </p:extLst>
          </p:nvPr>
        </p:nvGraphicFramePr>
        <p:xfrm>
          <a:off x="0" y="1409700"/>
          <a:ext cx="914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Публичные мероприятия и выступления в СМИ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05028"/>
              </p:ext>
            </p:extLst>
          </p:nvPr>
        </p:nvGraphicFramePr>
        <p:xfrm>
          <a:off x="-1" y="1556792"/>
          <a:ext cx="9144000" cy="507095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/>
                <a:gridCol w="845840"/>
                <a:gridCol w="1440160"/>
                <a:gridCol w="1728192"/>
                <a:gridCol w="557808"/>
                <a:gridCol w="2286000"/>
              </a:tblGrid>
              <a:tr h="8078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ТЕМАТИЧЕСКИЕ</a:t>
                      </a:r>
                    </a:p>
                    <a:p>
                      <a:pPr algn="ctr"/>
                      <a:r>
                        <a:rPr lang="ru-RU" sz="1600" b="0" dirty="0" smtClean="0"/>
                        <a:t>ФОРУМЫ</a:t>
                      </a:r>
                      <a:endParaRPr lang="ru-RU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НАУЧНО-ПРОСВЕТИТЕЛЬСКИЕ</a:t>
                      </a:r>
                      <a:r>
                        <a:rPr lang="ru-RU" sz="1600" b="0" baseline="0" dirty="0" smtClean="0"/>
                        <a:t> КОНФЕРЕНЦИИ</a:t>
                      </a:r>
                      <a:endParaRPr lang="ru-RU" sz="1600" b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КРУГЛЫЕ СТОЛЫ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697320">
                <a:tc gridSpan="2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54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ПРЕСС-КОНФЕРЕНЦИИ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ПРЯМЫЕ ЛИНИИ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РАДИО-ПЕРЕДАЧИ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ТЕЛЕВИЗИОННЫЕ ПРОГРАММЫ </a:t>
                      </a:r>
                      <a:endParaRPr lang="ru-RU" sz="1600" dirty="0"/>
                    </a:p>
                  </a:txBody>
                  <a:tcPr anchor="ctr"/>
                </a:tc>
              </a:tr>
              <a:tr h="1820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463" r="5875" b="2309"/>
          <a:stretch/>
        </p:blipFill>
        <p:spPr bwMode="auto">
          <a:xfrm>
            <a:off x="2286000" y="4824610"/>
            <a:ext cx="2285999" cy="18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esistomina\Desktop\2017 год\ЕД 2016\Фото\15\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/>
          <a:stretch/>
        </p:blipFill>
        <p:spPr bwMode="auto">
          <a:xfrm>
            <a:off x="6300192" y="2372264"/>
            <a:ext cx="2843808" cy="16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sistomina\Desktop\IMG_02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b="11966"/>
          <a:stretch/>
        </p:blipFill>
        <p:spPr bwMode="auto">
          <a:xfrm>
            <a:off x="1266" y="2372263"/>
            <a:ext cx="3139200" cy="16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IMG_94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13622" r="3980" b="12867"/>
          <a:stretch/>
        </p:blipFill>
        <p:spPr bwMode="auto">
          <a:xfrm>
            <a:off x="3140466" y="2372263"/>
            <a:ext cx="3159726" cy="16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sistomina\Desktop\IMG_88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r="7042" b="3491"/>
          <a:stretch/>
        </p:blipFill>
        <p:spPr bwMode="auto">
          <a:xfrm>
            <a:off x="0" y="4824611"/>
            <a:ext cx="2286000" cy="18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sistomina\Desktop\IMG_14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r="13442" b="1500"/>
          <a:stretch/>
        </p:blipFill>
        <p:spPr bwMode="auto">
          <a:xfrm>
            <a:off x="4572000" y="4824611"/>
            <a:ext cx="2275368" cy="18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sistomina\Desktop\IMG_435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41" r="5102" b="-1"/>
          <a:stretch/>
        </p:blipFill>
        <p:spPr bwMode="auto">
          <a:xfrm>
            <a:off x="6847368" y="4824611"/>
            <a:ext cx="2296632" cy="18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4052"/>
              </p:ext>
            </p:extLst>
          </p:nvPr>
        </p:nvGraphicFramePr>
        <p:xfrm>
          <a:off x="-1" y="1772815"/>
          <a:ext cx="9144000" cy="49685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  <a:gridCol w="3048000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МАГИСТРАТУРА «МЕЖДУНАРОДНАЯ </a:t>
                      </a:r>
                    </a:p>
                    <a:p>
                      <a:pPr algn="ctr"/>
                      <a:r>
                        <a:rPr lang="ru-RU" sz="1200" b="0" dirty="0" smtClean="0"/>
                        <a:t>ЗАЩИТА ПРАВ ЧЕЛОВЕКА» </a:t>
                      </a:r>
                    </a:p>
                    <a:p>
                      <a:pPr algn="ctr"/>
                      <a:r>
                        <a:rPr lang="ru-RU" sz="1200" b="0" dirty="0" smtClean="0"/>
                        <a:t>В ПЕРМСКОМ ГОСУДАРСТВЕННОМ НАУЧНОМ ИССЛЕДОВАТЕЛЬСКОМ УНИВЕРСИТЕТЕ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КУРС </a:t>
                      </a:r>
                      <a:r>
                        <a:rPr lang="ru-RU" sz="1200" baseline="0" dirty="0" smtClean="0"/>
                        <a:t>«ПРАВА ЧЕЛОВЕКА»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В ПЕРМСКОМ ГОСУДАРСТВЕННОМ НАУЧНОМ ИССЛЕДОВАТЕЛЬСКОМ УНИВЕРСИТЕТЕ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КУРС «ПРАВА РЕБЕНКА»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ПЕРМСКОМ ГОСУДАРСТВЕННОМ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ГУМАНИТАРНО-ПЕДАГОГИЧЕСКОМ УНИВЕРСИТЕТЕ</a:t>
                      </a:r>
                    </a:p>
                  </a:txBody>
                  <a:tcPr anchor="ctr"/>
                </a:tc>
              </a:tr>
              <a:tr h="39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ПРОХОЖДЕНИЕ ПРАКТИКИ И СТАЖИРОВКИ</a:t>
                      </a:r>
                      <a:r>
                        <a:rPr lang="ru-RU" sz="1200" baseline="0" dirty="0" smtClean="0"/>
                        <a:t> СТУДЕНТОВ</a:t>
                      </a:r>
                      <a:endParaRPr lang="ru-RU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" y="1268760"/>
            <a:ext cx="9143999" cy="42842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Взаимодействие с образовательными организациями </a:t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высшего профессионального образования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esistomina\Desktop\IMG_81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5" b="6180"/>
          <a:stretch/>
        </p:blipFill>
        <p:spPr bwMode="auto">
          <a:xfrm>
            <a:off x="0" y="5022375"/>
            <a:ext cx="3059832" cy="17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sistomina\Desktop\IMG_22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7539" r="12516" b="15636"/>
          <a:stretch/>
        </p:blipFill>
        <p:spPr bwMode="auto">
          <a:xfrm>
            <a:off x="0" y="1774209"/>
            <a:ext cx="3059832" cy="16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sistomina\Desktop\IMG_047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" b="19796"/>
          <a:stretch/>
        </p:blipFill>
        <p:spPr bwMode="auto">
          <a:xfrm>
            <a:off x="6012160" y="5016033"/>
            <a:ext cx="3131840" cy="17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sistomina\Desktop\IMG_646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10153"/>
          <a:stretch/>
        </p:blipFill>
        <p:spPr bwMode="auto">
          <a:xfrm>
            <a:off x="6010213" y="1774209"/>
            <a:ext cx="3133787" cy="16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sistomina\Desktop\IMG_926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19407" r="21052" b="20290"/>
          <a:stretch/>
        </p:blipFill>
        <p:spPr bwMode="auto">
          <a:xfrm>
            <a:off x="3059832" y="1774209"/>
            <a:ext cx="2952328" cy="16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Архив УПЧ Том II до 2016\ФОТО 2014\17.02.14 ТИМ со студентами ПГНИУ лекция\IMG_494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8991"/>
          <a:stretch/>
        </p:blipFill>
        <p:spPr bwMode="auto">
          <a:xfrm>
            <a:off x="3023828" y="5016033"/>
            <a:ext cx="2988332" cy="17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96124"/>
              </p:ext>
            </p:extLst>
          </p:nvPr>
        </p:nvGraphicFramePr>
        <p:xfrm>
          <a:off x="-1" y="1556791"/>
          <a:ext cx="9144000" cy="519339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0"/>
                <a:gridCol w="4572000"/>
              </a:tblGrid>
              <a:tr h="6506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РЕГИОНАЛЬНЫЕ, МЕЖРЕГИОНАЛЬНЫЕ,</a:t>
                      </a:r>
                      <a:r>
                        <a:rPr lang="ru-RU" sz="1400" baseline="0" dirty="0" smtClean="0"/>
                        <a:t> ВСЕРОССИЙСКИЕ, МЕЖДУНАРОДНЫЕ НАУЧНО-ПРАКТИЧЕСКИЕ КОНФЕРЕНЦИИ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КРУГЛЫЕ</a:t>
                      </a:r>
                      <a:r>
                        <a:rPr lang="ru-RU" sz="1400" baseline="0" dirty="0" smtClean="0"/>
                        <a:t> СТОЛЫ, СЕМИНАРЫ</a:t>
                      </a:r>
                      <a:endParaRPr lang="ru-RU" sz="1400" dirty="0"/>
                    </a:p>
                  </a:txBody>
                  <a:tcPr anchor="ctr"/>
                </a:tc>
              </a:tr>
              <a:tr h="2230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0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Инициативное Проведение мероприятий 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F:\Архив УПЧ Том II до 2016\ФОТО 2017\23.03.17 МИКОВ всеросс конференция счастье жить\IMG_82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19852"/>
          <a:stretch/>
        </p:blipFill>
        <p:spPr bwMode="auto">
          <a:xfrm>
            <a:off x="-1" y="2292824"/>
            <a:ext cx="4571999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istomina\Desktop\IMG_044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1742" b="15510"/>
          <a:stretch/>
        </p:blipFill>
        <p:spPr bwMode="auto">
          <a:xfrm>
            <a:off x="-1" y="4503761"/>
            <a:ext cx="4571999" cy="22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sistomina\Desktop\IMG_05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9"/>
          <a:stretch/>
        </p:blipFill>
        <p:spPr bwMode="auto">
          <a:xfrm>
            <a:off x="4571999" y="2292824"/>
            <a:ext cx="4571999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sistomina\Desktop\IMG_09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3" r="1003" b="8964"/>
          <a:stretch/>
        </p:blipFill>
        <p:spPr bwMode="auto">
          <a:xfrm>
            <a:off x="4571998" y="4503760"/>
            <a:ext cx="4572000" cy="22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60055"/>
              </p:ext>
            </p:extLst>
          </p:nvPr>
        </p:nvGraphicFramePr>
        <p:xfrm>
          <a:off x="-1" y="1017018"/>
          <a:ext cx="9144000" cy="57243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9081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81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Ежегодная открытая олимпиада</a:t>
                      </a:r>
                      <a:r>
                        <a:rPr lang="ru-RU" sz="1800" baseline="0" dirty="0" smtClean="0"/>
                        <a:t> по правам человека среди учащихся 9-11 школ Прикамья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Всероссийский фестиваль любительского кино по правам человека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Конференция-ролевая игра «Пермская модель ООН"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Конкурс среди студентов и аспирантов на лучшую научную работу по теме «Права человека»</a:t>
                      </a:r>
                      <a:endParaRPr lang="ru-RU" sz="1800" dirty="0"/>
                    </a:p>
                  </a:txBody>
                  <a:tcPr anchor="ctr"/>
                </a:tc>
              </a:tr>
              <a:tr h="19081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" y="101701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esistomina\Desktop\rxJeyMN8Gh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r="5797" b="5939"/>
          <a:stretch/>
        </p:blipFill>
        <p:spPr bwMode="auto">
          <a:xfrm>
            <a:off x="4571997" y="1017018"/>
            <a:ext cx="2279825" cy="19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sistomina\Desktop\IMG_52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996" r="16075" b="-1"/>
          <a:stretch/>
        </p:blipFill>
        <p:spPr bwMode="auto">
          <a:xfrm>
            <a:off x="2296972" y="4842662"/>
            <a:ext cx="2275025" cy="18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sistomina\Desktop\IMG_376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5144" r="5877"/>
          <a:stretch/>
        </p:blipFill>
        <p:spPr bwMode="auto">
          <a:xfrm>
            <a:off x="0" y="1017018"/>
            <a:ext cx="2296972" cy="19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sistomina\Desktop\20171023_19514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1677" r="14004"/>
          <a:stretch/>
        </p:blipFill>
        <p:spPr bwMode="auto">
          <a:xfrm>
            <a:off x="4572000" y="4842662"/>
            <a:ext cx="2279825" cy="18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sistomina\Desktop\IMG_00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26" r="17373" b="1826"/>
          <a:stretch/>
        </p:blipFill>
        <p:spPr bwMode="auto">
          <a:xfrm>
            <a:off x="6851823" y="1017018"/>
            <a:ext cx="2292176" cy="19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sistomina\Desktop\IMG_263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7355" r="16116" b="8934"/>
          <a:stretch/>
        </p:blipFill>
        <p:spPr bwMode="auto">
          <a:xfrm>
            <a:off x="6851822" y="4842661"/>
            <a:ext cx="2292178" cy="18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sistomina\Desktop\IMG_583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0055" r="22253" b="2548"/>
          <a:stretch/>
        </p:blipFill>
        <p:spPr bwMode="auto">
          <a:xfrm>
            <a:off x="2296972" y="980728"/>
            <a:ext cx="227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sistomina\Desktop\IMG_482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0266" r="19952" b="7779"/>
          <a:stretch/>
        </p:blipFill>
        <p:spPr bwMode="auto">
          <a:xfrm>
            <a:off x="0" y="4842662"/>
            <a:ext cx="2296972" cy="18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36435"/>
              </p:ext>
            </p:extLst>
          </p:nvPr>
        </p:nvGraphicFramePr>
        <p:xfrm>
          <a:off x="-1" y="1484784"/>
          <a:ext cx="9144000" cy="52565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  <a:gridCol w="3048000"/>
              </a:tblGrid>
              <a:tr h="2192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109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ВОПРОСОВ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УПОЛНОМОЧЕННОМУ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ЧЕЛОВЕКА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УРОКИ ПАМЯТИ</a:t>
                      </a:r>
                      <a:endParaRPr lang="ru-RU" sz="1800" dirty="0"/>
                    </a:p>
                  </a:txBody>
                  <a:tcPr anchor="ctr"/>
                </a:tc>
              </a:tr>
              <a:tr h="2192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МЕЖРЕГИОНАЛЬНАЯ КОНФЕРЕНЦИЯ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УПОЛНОМОЧЕННОГО ПО ПРАВАМ ЧЕЛОВЕКА 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ПРАВОВОМ ПРОСВЕЩЕНИИ ГРАЖДАН: ОПЫТ РЕГИОНОВ»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97450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МЕТОДЫ ПРОСВЕТИТЕЛЬСКОЙ ДЕЯТЕЛЬНОСТИ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Тематические уроки для школьников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esistomina\Desktop\IMG_59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702" r="7267" b="3983"/>
          <a:stretch/>
        </p:blipFill>
        <p:spPr bwMode="auto">
          <a:xfrm>
            <a:off x="3051958" y="1496292"/>
            <a:ext cx="3063834" cy="21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sistomina\Desktop\IMG_90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t="11778" r="1306" b="1721"/>
          <a:stretch/>
        </p:blipFill>
        <p:spPr bwMode="auto">
          <a:xfrm>
            <a:off x="3051958" y="4560125"/>
            <a:ext cx="3063834" cy="21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sistomina\Desktop\IMG_52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4663"/>
          <a:stretch/>
        </p:blipFill>
        <p:spPr bwMode="auto">
          <a:xfrm>
            <a:off x="0" y="1496292"/>
            <a:ext cx="3051958" cy="21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sistomina\Desktop\IMG_45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063" r="4347"/>
          <a:stretch/>
        </p:blipFill>
        <p:spPr bwMode="auto">
          <a:xfrm>
            <a:off x="0" y="4560124"/>
            <a:ext cx="3051958" cy="21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sistomina\Desktop\IMG_58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935"/>
          <a:stretch/>
        </p:blipFill>
        <p:spPr bwMode="auto">
          <a:xfrm>
            <a:off x="6115792" y="1496292"/>
            <a:ext cx="3028207" cy="21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K:\2016 год\Фотографии\Мероприятие\Урок памяти жертвам политрепрессий СОШ № 28\IMG_917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5749"/>
          <a:stretch/>
        </p:blipFill>
        <p:spPr bwMode="auto">
          <a:xfrm>
            <a:off x="6115792" y="4560124"/>
            <a:ext cx="3028208" cy="21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Другая 2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FFFFFF"/>
      </a:accent1>
      <a:accent2>
        <a:srgbClr val="40619D"/>
      </a:accent2>
      <a:accent3>
        <a:srgbClr val="BFBFBF"/>
      </a:accent3>
      <a:accent4>
        <a:srgbClr val="FF0000"/>
      </a:accent4>
      <a:accent5>
        <a:srgbClr val="66B1CE"/>
      </a:accent5>
      <a:accent6>
        <a:srgbClr val="2F4875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796</Words>
  <Application>Microsoft Office PowerPoint</Application>
  <PresentationFormat>Экран (4:3)</PresentationFormat>
  <Paragraphs>154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Dividend</vt:lpstr>
      <vt:lpstr>                                  </vt:lpstr>
      <vt:lpstr>УПОЛНОМОЧЕННЫЙ ИМЕЕТ ПРАВО</vt:lpstr>
      <vt:lpstr>ФОРМЫ И МЕТОДЫ ПРОСВЕТИТЕЛЬСКОЙ ДЕЯТЕЛЬНОСТИ</vt:lpstr>
      <vt:lpstr>Издательская деятельность</vt:lpstr>
      <vt:lpstr>Презентация PowerPoint</vt:lpstr>
      <vt:lpstr>Взаимодействие с образовательными организациями  высшего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</dc:title>
  <dc:creator>Истомина Елена Станиславовна</dc:creator>
  <cp:lastModifiedBy>Истомина Елена Станиславовна</cp:lastModifiedBy>
  <cp:revision>57</cp:revision>
  <dcterms:created xsi:type="dcterms:W3CDTF">2018-01-15T07:36:29Z</dcterms:created>
  <dcterms:modified xsi:type="dcterms:W3CDTF">2018-01-17T18:59:33Z</dcterms:modified>
</cp:coreProperties>
</file>