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7"/>
  </p:notesMasterIdLst>
  <p:handoutMasterIdLst>
    <p:handoutMasterId r:id="rId18"/>
  </p:handoutMasterIdLst>
  <p:sldIdLst>
    <p:sldId id="376" r:id="rId2"/>
    <p:sldId id="363" r:id="rId3"/>
    <p:sldId id="364" r:id="rId4"/>
    <p:sldId id="365" r:id="rId5"/>
    <p:sldId id="366" r:id="rId6"/>
    <p:sldId id="367" r:id="rId7"/>
    <p:sldId id="368" r:id="rId8"/>
    <p:sldId id="378" r:id="rId9"/>
    <p:sldId id="379" r:id="rId10"/>
    <p:sldId id="380" r:id="rId11"/>
    <p:sldId id="382" r:id="rId12"/>
    <p:sldId id="386" r:id="rId13"/>
    <p:sldId id="383" r:id="rId14"/>
    <p:sldId id="384" r:id="rId15"/>
    <p:sldId id="33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4660"/>
  </p:normalViewPr>
  <p:slideViewPr>
    <p:cSldViewPr>
      <p:cViewPr>
        <p:scale>
          <a:sx n="100" d="100"/>
          <a:sy n="100" d="100"/>
        </p:scale>
        <p:origin x="-117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F050C-FD36-496E-93C9-0F72BC3CBE8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FC1CC-7477-41F2-825A-997B2AF2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51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559D-169F-487C-A63E-31602CE2377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936E-9F82-43AA-87D5-65EEEDF4E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6A7337E-80B0-486A-BB76-D5E9ED1F17FE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FE6BA5-F4AA-457C-8411-41719B736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4D85-7FE6-4B21-B84B-1B85E196FB13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80CF-1CEE-49E7-B5B0-1BE028D80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DEF7-65AD-4D94-BB44-E2EA94C4F593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4FCE-46A7-495D-B843-41FFCAAA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347C-9F65-46A5-B815-7F17BBEF7B96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3C8A-2079-47C7-B1D9-04EC83705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3477-2569-40F2-BD8C-35E3C2DEF519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83C5-165E-4CE3-AA29-D935DC829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6266-C6D0-439E-BE9C-0FE5A6D9F6F1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43D4-096C-40A9-B4E8-9A561024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113B-000D-4870-A701-F19E13CE415C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2644-6D2D-465F-AC62-97703016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63C3-F1EF-4890-9BE4-0B8D9277BFA8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B579-B861-4A90-B8C6-D9EE6E249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1A55-6FAD-4D35-B823-1B4188B7B35E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3E65-2622-44BF-9850-EE08AF68E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0C57-5EE8-4326-B97F-EDB29354EB38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C3AC-2D0A-48BC-A018-8A3220FF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49DF-2D0A-4C6D-853D-2DAC97A4F5B7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5712-ED93-49B3-8933-F5D249365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C7C2112-E295-4EFB-96B8-484B75823045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76664E90-AAA2-459F-AF97-CF1FA9DFA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22" r:id="rId8"/>
    <p:sldLayoutId id="2147483823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.perm.ru/" TargetMode="External"/><Relationship Id="rId2" Type="http://schemas.openxmlformats.org/officeDocument/2006/relationships/hyperlink" Target="mailto:ombudsman@permregion.r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zz.in.ua/uploads/posts/2010-10/1286186313_546px-council_of_europe_logo.svg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zz.in.ua/uploads/posts/2010-10/1286186313_546px-council_of_europe_logo.svg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2576" y="1484784"/>
            <a:ext cx="4787230" cy="348376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информационной безопасности детей в Пермском крае: инициативы и деятельность Уполномоченного по правам ребенка</a:t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5581023"/>
            <a:ext cx="4536976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Павел Владимирович Миков,</a:t>
            </a:r>
          </a:p>
          <a:p>
            <a:pPr algn="r">
              <a:buNone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Уполномоченный по правам ребенка в Пермском крае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39"/>
            <a:ext cx="4562078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Круглый стол</a:t>
            </a:r>
          </a:p>
          <a:p>
            <a:pPr algn="ctr"/>
            <a:r>
              <a:rPr lang="ru-RU" sz="1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«Обеспечение безопасности детей в сети Интернет:      </a:t>
            </a:r>
          </a:p>
          <a:p>
            <a:pPr algn="ctr"/>
            <a:r>
              <a:rPr lang="ru-RU" sz="1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ответственность государства и общества»</a:t>
            </a:r>
          </a:p>
          <a:p>
            <a:pPr algn="ctr"/>
            <a:r>
              <a:rPr lang="ru-RU" sz="1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февраля 2014 г., город Пермь</a:t>
            </a:r>
            <a:endParaRPr lang="ru-RU" sz="1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esistomina\Desktop\0a053d42fd421d0cbd2513594449c65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78" y="2780928"/>
            <a:ext cx="3684601" cy="294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sistomin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70" y="0"/>
            <a:ext cx="2057816" cy="22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1480"/>
            <a:ext cx="7024687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Издание и распространение материалов для детей и родителей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esistomina\Pictures\img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4127138" cy="2909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sistomina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234295" cy="4810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sistomina\Pictures\img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84" y="1700808"/>
            <a:ext cx="2324802" cy="158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4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687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Федеральный закон от 21.12.2010 г. №436-ФЗ 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 защите детей от информации, причиняющей вред их здоровью и развитию» (часть 2 статьи 4)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4896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К полномочиям органов государственной власти субъектов Российской Федерации в сфере защиты детей от информации, причиняющей вред их здоровью и (или) развитию, относятся разработка и реализация региональных программ обеспечения информационной безопасности детей, производства информационной продукции для детей и оборота информационной продукции.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5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ПОСТАНОВЛЕНИЕ Правительства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ПЕРМСКОГО КРАЯ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25 сентября 2013 г. N 1270-п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УТВЕРЖДЕНИИ ГОСУДАРСТВЕННОЙ ПРОГРАММЫ ПЕРМСКОГО КРАЯ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"РАЗВИТИЕ ИНФОРМАЦИОННОГО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ОБЩЕСТВА"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4896544"/>
          </a:xfrm>
        </p:spPr>
        <p:txBody>
          <a:bodyPr>
            <a:normAutofit/>
          </a:bodyPr>
          <a:lstStyle/>
          <a:p>
            <a:pPr marL="6985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</a:t>
            </a:r>
          </a:p>
          <a:p>
            <a:pPr marL="6985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информационной безопасности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Пермском крае"</a:t>
            </a:r>
          </a:p>
          <a:p>
            <a:pPr marL="69850" indent="0" algn="ctr">
              <a:buNone/>
            </a:pPr>
            <a:endParaRPr lang="ru-RU" dirty="0" smtClean="0"/>
          </a:p>
          <a:p>
            <a:pPr marL="69850" indent="0" algn="ctr">
              <a:buNone/>
            </a:pPr>
            <a:r>
              <a:rPr lang="ru-RU" dirty="0" smtClean="0"/>
              <a:t>Цель: Создание </a:t>
            </a:r>
            <a:r>
              <a:rPr lang="ru-RU" dirty="0"/>
              <a:t>безопасной информационно-образовательной среды </a:t>
            </a:r>
            <a:r>
              <a:rPr lang="ru-RU" dirty="0" smtClean="0"/>
              <a:t>для обеспечения охранения </a:t>
            </a:r>
            <a:r>
              <a:rPr lang="ru-RU" dirty="0"/>
              <a:t>и укрепления </a:t>
            </a:r>
            <a:r>
              <a:rPr lang="ru-RU" dirty="0" smtClean="0"/>
              <a:t>нравственного, физического </a:t>
            </a:r>
            <a:r>
              <a:rPr lang="ru-RU" dirty="0"/>
              <a:t>и психологического здоровья детей </a:t>
            </a:r>
            <a:endParaRPr lang="ru-RU" dirty="0" smtClean="0"/>
          </a:p>
          <a:p>
            <a:pPr marL="6985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Пермском   </a:t>
            </a:r>
            <a:r>
              <a:rPr lang="ru-RU" dirty="0" smtClean="0"/>
              <a:t>крае 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511"/>
            <a:ext cx="576064" cy="9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9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687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Федеральный закон от 21.12.2010 г. №436-ФЗ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 защите детей от информации, причиняющей вред их здоровью и развитию»  (статья 21)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24536"/>
          </a:xfrm>
        </p:spPr>
        <p:txBody>
          <a:bodyPr>
            <a:normAutofit fontScale="92500" lnSpcReduction="20000"/>
          </a:bodyPr>
          <a:lstStyle/>
          <a:p>
            <a:pPr marL="527050" indent="-457200">
              <a:buAutoNum type="arabicPeriod"/>
            </a:pPr>
            <a:r>
              <a:rPr lang="ru-RU" b="1" dirty="0" smtClean="0"/>
              <a:t>Зарегистрированные в установленном федеральным законом порядке общественные объединения и иные некоммерческие организации в соответствии с их уставами, а также граждане вправе осуществлять в соответствии с законодательством Российской Федерации общественный контроль за соблюдением требований настоящего Федерального закона.</a:t>
            </a:r>
          </a:p>
          <a:p>
            <a:pPr marL="527050" indent="-457200">
              <a:buAutoNum type="arabicPeriod"/>
            </a:pPr>
            <a:endParaRPr lang="ru-RU" b="1" dirty="0"/>
          </a:p>
          <a:p>
            <a:pPr marL="527050" indent="-457200">
              <a:buAutoNum type="arabicPeriod"/>
            </a:pPr>
            <a:r>
              <a:rPr lang="ru-RU" b="1" dirty="0" smtClean="0"/>
              <a:t> При осуществлении общественного контроля общественные объединения и иные некоммерческие организации, граждане вправе осуществлять мониторинг оборота информационной продукции и доступа детей к информации, в том числе посредством создания "горячих линий".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2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-38100"/>
            <a:ext cx="4104456" cy="69269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ПРЕДЛОЖЕНИЯ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52928" cy="60156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Министерству </a:t>
            </a:r>
            <a:r>
              <a:rPr lang="ru-RU" b="1" dirty="0"/>
              <a:t>правительственных информационных коммуникаций Пермского </a:t>
            </a:r>
            <a:r>
              <a:rPr lang="ru-RU" b="1" dirty="0" smtClean="0"/>
              <a:t>края:</a:t>
            </a:r>
          </a:p>
          <a:p>
            <a:pPr marL="69850" indent="0">
              <a:buNone/>
            </a:pPr>
            <a:r>
              <a:rPr lang="ru-RU" dirty="0" smtClean="0"/>
              <a:t>Разработать и принять план по реализации подпрограммы  «Обеспечение информационной безопасности детей в Пермском крае на 2014-2018 годы» - до 01.05.2014 г.</a:t>
            </a:r>
          </a:p>
          <a:p>
            <a:r>
              <a:rPr lang="ru-RU" b="1" dirty="0"/>
              <a:t>Общественной Палате Пермского края:</a:t>
            </a:r>
          </a:p>
          <a:p>
            <a:pPr marL="69850" indent="0">
              <a:buNone/>
            </a:pPr>
            <a:r>
              <a:rPr lang="ru-RU" dirty="0"/>
              <a:t>Вернуться к рассмотрению вопроса об организации работы по разработке механизмов, методик проведения и организации общественного контроля во исполнение ст.21 Федерального закона от 21.12.2010 г. №436-ФЗ «О защите детей от информации, причиняющей вред их здоровью и развитию» - до 01.05.2014 г.</a:t>
            </a:r>
          </a:p>
          <a:p>
            <a:r>
              <a:rPr lang="ru-RU" b="1" dirty="0" smtClean="0"/>
              <a:t>СМИ  и Интернет-провайдерам:</a:t>
            </a:r>
          </a:p>
          <a:p>
            <a:pPr marL="69850" indent="0">
              <a:buNone/>
            </a:pPr>
            <a:r>
              <a:rPr lang="ru-RU" dirty="0"/>
              <a:t>Активизировать внедрение услуги «Родительский контроль», проводить мероприятия с детьми по обучению правилам безопасного пользования Интернет.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4" name="Рисунок 3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563" y="692696"/>
            <a:ext cx="686373" cy="7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24922"/>
            <a:ext cx="7851775" cy="481707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Уполномоченный по правам ребенка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в Пермском крае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Павел Владимирович Миков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Почтовый адрес: </a:t>
            </a:r>
            <a:r>
              <a:rPr lang="ru-RU" sz="2200" dirty="0" smtClean="0">
                <a:solidFill>
                  <a:srgbClr val="002060"/>
                </a:solidFill>
              </a:rPr>
              <a:t>614006, город Пермь,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ул. Ленина, 51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тел.: </a:t>
            </a:r>
            <a:r>
              <a:rPr lang="ru-RU" sz="2200" dirty="0" smtClean="0">
                <a:solidFill>
                  <a:srgbClr val="002060"/>
                </a:solidFill>
              </a:rPr>
              <a:t>(342) 217-67-94, 217-76-70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Факс: </a:t>
            </a:r>
            <a:r>
              <a:rPr lang="ru-RU" sz="2200" dirty="0" smtClean="0">
                <a:solidFill>
                  <a:srgbClr val="002060"/>
                </a:solidFill>
              </a:rPr>
              <a:t>(342) 235-14-57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E-mail</a:t>
            </a:r>
            <a:r>
              <a:rPr lang="ru-RU" sz="2200" dirty="0" smtClean="0"/>
              <a:t>:</a:t>
            </a:r>
            <a:r>
              <a:rPr lang="en-US" sz="2200" dirty="0" smtClean="0"/>
              <a:t> </a:t>
            </a:r>
            <a:r>
              <a:rPr lang="en-US" sz="2200" dirty="0" smtClean="0">
                <a:hlinkClick r:id="rId2"/>
              </a:rPr>
              <a:t>ombudsman@uppc.permkrai.ru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>
                <a:hlinkClick r:id="rId3"/>
              </a:rPr>
              <a:t> WWW.OMBUDSMAN.PERM.RU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 smtClean="0"/>
          </a:p>
        </p:txBody>
      </p:sp>
      <p:sp>
        <p:nvSpPr>
          <p:cNvPr id="13315" name="Текст 4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7772400" cy="2133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КОЛЛЕГИ, </a:t>
            </a: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2950" y="836712"/>
            <a:ext cx="1123079" cy="1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022152" cy="16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0891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доступ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вредной для них информации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международно-правовых актах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7544" y="1916832"/>
            <a:ext cx="816084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 1. Ребенок имеет право свободно выражать свое мнение; это право включает свободу искать, получать и передавать информацию и идеи любого рода, независимо от границ, в устной, письменной или печатной форме, в форме произведений искусства или с помощью других средств по выбору ребенка.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2. Осуществление этого права может подвергаться некоторым</a:t>
            </a:r>
          </a:p>
          <a:p>
            <a:pPr algn="just"/>
            <a:r>
              <a:rPr lang="ru-RU" dirty="0" smtClean="0"/>
              <a:t>ограничениям, однако этими ограничениями могут быть только те</a:t>
            </a:r>
          </a:p>
          <a:p>
            <a:pPr algn="just"/>
            <a:r>
              <a:rPr lang="ru-RU" dirty="0" smtClean="0"/>
              <a:t>ограничения, которые предусмотрены законом и которые необходимы:</a:t>
            </a:r>
          </a:p>
          <a:p>
            <a:pPr algn="just"/>
            <a:endParaRPr lang="ru-RU" dirty="0" smtClean="0"/>
          </a:p>
          <a:p>
            <a:pPr marL="342900" indent="-342900" algn="just">
              <a:buAutoNum type="alphaLcParenR"/>
            </a:pPr>
            <a:r>
              <a:rPr lang="ru-RU" i="1" dirty="0" smtClean="0"/>
              <a:t>для уважения прав и репутации других лиц; </a:t>
            </a:r>
          </a:p>
          <a:p>
            <a:pPr marL="342900" indent="-342900" algn="just">
              <a:buAutoNum type="alphaLcParenR"/>
            </a:pPr>
            <a:r>
              <a:rPr lang="ru-RU" i="1" dirty="0" smtClean="0"/>
              <a:t>для охраны государственной безопасности или общественного порядка </a:t>
            </a:r>
            <a:r>
              <a:rPr lang="ru-RU" dirty="0" smtClean="0"/>
              <a:t>(</a:t>
            </a:r>
            <a:r>
              <a:rPr lang="ru-RU" i="1" dirty="0" err="1" smtClean="0"/>
              <a:t>ordre</a:t>
            </a:r>
            <a:r>
              <a:rPr lang="ru-RU" i="1" dirty="0" smtClean="0"/>
              <a:t> </a:t>
            </a:r>
            <a:r>
              <a:rPr lang="ru-RU" i="1" dirty="0" err="1" smtClean="0"/>
              <a:t>public</a:t>
            </a:r>
            <a:r>
              <a:rPr lang="ru-RU" i="1" dirty="0" smtClean="0"/>
              <a:t>) или здоровья или нравственности населения.</a:t>
            </a:r>
            <a:r>
              <a:rPr lang="ru-RU" dirty="0" smtClean="0"/>
              <a:t>   </a:t>
            </a:r>
            <a:endParaRPr lang="ru-RU" dirty="0"/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r"/>
            <a:r>
              <a:rPr lang="ru-RU" b="1" dirty="0" smtClean="0"/>
              <a:t>Статья 13 Конвенции ООН о правах ребенка</a:t>
            </a:r>
            <a:endParaRPr lang="ru-RU" b="1" dirty="0"/>
          </a:p>
        </p:txBody>
      </p:sp>
      <p:pic>
        <p:nvPicPr>
          <p:cNvPr id="2050" name="Picture 2" descr="http://www.hamzabon.ru/uploads/posts/2012-01/1326991721_oo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52129" cy="6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7544" y="1960311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/>
              <a:t>Принятая </a:t>
            </a:r>
            <a:r>
              <a:rPr lang="ru-RU" sz="1600" dirty="0"/>
              <a:t>в рамках Совета Европы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Конвенция о трансграничном телевещании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мая 1989 года</a:t>
            </a:r>
            <a:r>
              <a:rPr lang="ru-RU" sz="1600" dirty="0"/>
              <a:t> устанавливает, что </a:t>
            </a:r>
            <a:r>
              <a:rPr lang="ru-RU" sz="1600" dirty="0" smtClean="0"/>
              <a:t>"</a:t>
            </a:r>
            <a:r>
              <a:rPr lang="ru-RU" sz="1600" dirty="0"/>
              <a:t>все элементы программ, их представление и содержание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обеспечивать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 к достоинству человеческой личности и основным правам других людей"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и, в частности, </a:t>
            </a:r>
            <a:endParaRPr lang="ru-RU" sz="1600" dirty="0" smtClean="0"/>
          </a:p>
          <a:p>
            <a:endParaRPr lang="ru-RU" sz="800" dirty="0"/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должны быть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непристойными;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особенности не содержать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порнографию;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также "чрезмерно выделять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насилие;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разжигать расовую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ненависть.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/>
          </a:p>
          <a:p>
            <a:r>
              <a:rPr lang="ru-RU" sz="1600" b="1" dirty="0"/>
              <a:t>все программы, которые могут нанести вред физическому, умственному или нравственному развитию детей и подростков,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транслироваться в тот период времени, когда они могут их смотреть"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/>
              <a:t>А согласно пункту 3 статьи 11</a:t>
            </a:r>
            <a:r>
              <a:rPr lang="ru-RU" sz="1600" dirty="0"/>
              <a:t> указанной конвенции,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реклама, адресованная детям или использующая детей, не должна причинять вред их интересам и обязана учитывать их особую восприимчивость </a:t>
            </a:r>
          </a:p>
        </p:txBody>
      </p:sp>
      <p:pic>
        <p:nvPicPr>
          <p:cNvPr id="6149" name="Picture 5" descr="1286186313_546px-council_of_europe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6869"/>
            <a:ext cx="152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748032"/>
            <a:ext cx="6684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Ограничения на доступ детей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вредной для них информации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международно-правовых актах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5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551" y="2230121"/>
            <a:ext cx="79928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/>
              <a:t>Утвержденная </a:t>
            </a:r>
            <a:r>
              <a:rPr lang="ru-RU" sz="2000" b="1" dirty="0">
                <a:solidFill>
                  <a:srgbClr val="333399"/>
                </a:solidFill>
              </a:rPr>
              <a:t>Европарламентом и Советом ЕС</a:t>
            </a:r>
            <a:r>
              <a:rPr lang="ru-RU" sz="2000" dirty="0">
                <a:solidFill>
                  <a:srgbClr val="333399"/>
                </a:solidFill>
              </a:rPr>
              <a:t> в развитие указанной конвенции </a:t>
            </a:r>
            <a:r>
              <a:rPr lang="ru-RU" sz="2000" b="1" dirty="0">
                <a:solidFill>
                  <a:srgbClr val="FF0000"/>
                </a:solidFill>
              </a:rPr>
              <a:t>директива от 3 октября 1989 года</a:t>
            </a:r>
            <a:r>
              <a:rPr lang="ru-RU" sz="2000" dirty="0">
                <a:solidFill>
                  <a:srgbClr val="333399"/>
                </a:solidFill>
              </a:rPr>
              <a:t> содержит специальную главу </a:t>
            </a:r>
            <a:r>
              <a:rPr lang="ru-RU" sz="2000" b="1" dirty="0">
                <a:solidFill>
                  <a:srgbClr val="333399"/>
                </a:solidFill>
              </a:rPr>
              <a:t>"Защита несовершеннолетних и общественного порядка".</a:t>
            </a:r>
            <a:r>
              <a:rPr lang="ru-RU" sz="2000" dirty="0"/>
              <a:t> В ней говорится, что "государства-участники прибегают к соответствующим мерам для обеспечения того, чтобы передачи телевещателей, находящихся под их юрисдикцией,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включали программы, которые могут нанести серьезный вред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физическому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духовному и нравственному развитию несовершеннолетних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особенно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касается программ, содержащих порнографию либо беспричинное насилие </a:t>
            </a:r>
          </a:p>
        </p:txBody>
      </p:sp>
      <p:pic>
        <p:nvPicPr>
          <p:cNvPr id="7173" name="Picture 5" descr="1286186313_546px-council_of_europe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69" y="348456"/>
            <a:ext cx="15240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86186313_546px-council_of_europe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6869"/>
            <a:ext cx="152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1645" y="786715"/>
            <a:ext cx="6684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Ограничения на доступ детей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вредной для них информации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международно-правовых актах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9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РЕКОМЕНДАЦИИ ПО ГАРМОНИЗАЦИИ И УНИФИКАЦИИ </a:t>
            </a:r>
            <a:b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ЗАКОНОДАТЕЛЬСТВА ГОСУДАРСТВ – УЧАСТНИКОВ СНГ В СФЕРЕ ЗАЩИТЫ ДЕТЕЙ ОТ ИНФОРМАЦИИ, ПРИЧИНЯЮЩЕЙ ВРЕД ИХ ЗДОРОВЬЮ И РАЗВИТИЮ</a:t>
            </a:r>
            <a:b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Приложение к постановлению МПА СНГ от 28.10.2010 г. № 35-8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Принципы гармонизации и унификации и гармонизации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законодательства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участников СНГ в сфере защиты детей от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информации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причиняющей вред их здоровью и развитию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80000"/>
              </a:lnSpc>
            </a:pP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Приведение законодательства государств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участников СНГ 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соответствие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международными стандартами в сфере защиты детей от информации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причиняющей вред их здоровью и развитию. 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направления гармонизации и унификации и гармонизации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специального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законодательства государств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участников СНГ в сфере правового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регулирования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оборота информации, способной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причинить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вред здоровью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развитию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детей.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направления гармонизации и унификации и гармонизации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отраслевого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законодательства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участников СНГ в сфере защиты детей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 информации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причиняющей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вред их здоровью и развитию.</a:t>
            </a:r>
          </a:p>
          <a:p>
            <a:pPr algn="just">
              <a:lnSpc>
                <a:spcPct val="80000"/>
              </a:lnSpc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направления гармонизации и унификации  и гармонизации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законодательного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регулирования уголовно-правовой политики государств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участников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СНГ в сфере защиты детей от информации, причиняющей вред их здоровью и развитию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479925" y="32607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229100" algn="ctr"/>
            <a:endParaRPr lang="ru-RU" sz="1600" b="1"/>
          </a:p>
        </p:txBody>
      </p:sp>
      <p:pic>
        <p:nvPicPr>
          <p:cNvPr id="36871" name="Picture 7" descr="flag-az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flag-ar-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0350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flag-bu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60350"/>
            <a:ext cx="85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flag-kaz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60350"/>
            <a:ext cx="85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flag-kir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60350"/>
            <a:ext cx="85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flag-mol-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260350"/>
            <a:ext cx="85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flag-rf-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260350"/>
            <a:ext cx="85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 descr="flag-tad-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260350"/>
            <a:ext cx="85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 descr="flag-uk-l-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93100" y="260350"/>
            <a:ext cx="85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6984776" cy="9649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стратегия действий в интересах детей на 2012-2017 годы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1708378"/>
            <a:ext cx="7776864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Указ Президента Российской Федерации от 01 июня 2012 года №761.</a:t>
            </a:r>
          </a:p>
          <a:p>
            <a:pPr marL="69850" indent="0">
              <a:buNone/>
            </a:pPr>
            <a:endParaRPr lang="ru-RU" dirty="0" smtClean="0"/>
          </a:p>
          <a:p>
            <a:r>
              <a:rPr lang="ru-RU" dirty="0" smtClean="0"/>
              <a:t>Цель – формирование государственной политики по улучшению положения детей в Российской Федерации.</a:t>
            </a:r>
          </a:p>
          <a:p>
            <a:pPr marL="69850" indent="0">
              <a:buNone/>
            </a:pPr>
            <a:endParaRPr lang="ru-RU" dirty="0" smtClean="0"/>
          </a:p>
          <a:p>
            <a:r>
              <a:rPr lang="ru-RU" dirty="0" smtClean="0"/>
              <a:t>Основание – Конвенция ООН о правах ребенка, Стратегия Совета Европы по защите прав ребенка на 2012-2015 годы, международные договоры  в сфере обеспечения и защиты прав детей.</a:t>
            </a:r>
          </a:p>
          <a:p>
            <a:pPr marL="69850" indent="0">
              <a:buNone/>
            </a:pPr>
            <a:endParaRPr lang="ru-RU" dirty="0" smtClean="0"/>
          </a:p>
          <a:p>
            <a:r>
              <a:rPr lang="ru-RU" dirty="0" smtClean="0"/>
              <a:t>Ожидаемый результат – гармонизация деятельности России по защите прав и интересов детей с деятельностью мирового сообщества; распространение на территории Российской Федерации положительного опыта европейских стран и продвижение инновационного российского опыта на мировую арену; защита прав и интересов российских детей в любой точке земного шара. </a:t>
            </a:r>
            <a:endParaRPr lang="ru-RU" dirty="0"/>
          </a:p>
        </p:txBody>
      </p:sp>
      <p:pic>
        <p:nvPicPr>
          <p:cNvPr id="17410" name="Picture 2" descr="http://xn--g1afqjd0a.xn--p1ai/wp-content/uploads/2011/04/%D0%B3%D0%B5%D1%80%D0%B1-%D0%A0%D0%BE%D1%81%D1%81%D0%B8%D0%B8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418" y="692695"/>
            <a:ext cx="963960" cy="100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5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Меры, направленные на обеспечение информационной безопасности детства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12570"/>
            <a:ext cx="8064896" cy="4968552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Создание и внедрение программ обучения детей и подростков правилам ч безопасного поведения в интернет-пространстве, профилактики интернет-зависимости, предупреждения рисков вовлечения в противоправную деятельность, порнографию, участие во </a:t>
            </a:r>
            <a:r>
              <a:rPr lang="ru-RU" sz="5600" dirty="0" err="1" smtClean="0"/>
              <a:t>флешмобах</a:t>
            </a:r>
            <a:r>
              <a:rPr lang="ru-RU" sz="5600" dirty="0" smtClean="0"/>
              <a:t>.</a:t>
            </a:r>
          </a:p>
          <a:p>
            <a:pPr marL="69850" indent="0">
              <a:buNone/>
            </a:pPr>
            <a:endParaRPr lang="ru-RU" sz="5600" dirty="0" smtClean="0"/>
          </a:p>
          <a:p>
            <a:r>
              <a:rPr lang="ru-RU" sz="5600" dirty="0" smtClean="0"/>
              <a:t>Создание правовых механизмов блокирования информационных каналов проникновения через источники массовой информации в детско-подростковую среду элементов криминальной психологии, культа насилия, других откровенных антиобщественных тенденций и соответствующей им атрибутики.</a:t>
            </a:r>
          </a:p>
          <a:p>
            <a:pPr marL="69850" indent="0">
              <a:buNone/>
            </a:pPr>
            <a:endParaRPr lang="ru-RU" sz="5600" dirty="0" smtClean="0"/>
          </a:p>
          <a:p>
            <a:r>
              <a:rPr lang="ru-RU" sz="5600" dirty="0" smtClean="0"/>
              <a:t>Внедрение системы мониторинговых исследований по вопросам обеспечения безопасности образовательной среды образовательных учреждений, а также по вопросам научно-методического и нормативно-правового обеспечения соблюдения санитарно-гигиенических требований к использованию информационно-компьютерных средств в образовании детей.</a:t>
            </a:r>
          </a:p>
          <a:p>
            <a:endParaRPr lang="ru-RU" sz="5600" dirty="0" smtClean="0"/>
          </a:p>
          <a:p>
            <a:r>
              <a:rPr lang="ru-RU" sz="5600" dirty="0" smtClean="0"/>
              <a:t>Создание общественных механизмов экспертизы интернет-контента для детей.</a:t>
            </a:r>
          </a:p>
          <a:p>
            <a:pPr marL="69850" indent="0">
              <a:buNone/>
            </a:pPr>
            <a:endParaRPr lang="ru-RU" sz="5600" dirty="0" smtClean="0"/>
          </a:p>
          <a:p>
            <a:r>
              <a:rPr lang="ru-RU" sz="5600" dirty="0" smtClean="0"/>
              <a:t>Создание порталов и сайтов, аккумулирующих сведения о лучших ресурсах для детей и родителей; стимулирование родителей к использованию услуги ≪Родительский контроль≫, позволяющей устанавливать ограничения доступа к сети ≪Интернет≫.</a:t>
            </a:r>
          </a:p>
          <a:p>
            <a:endParaRPr lang="ru-RU" sz="4500" dirty="0" smtClean="0"/>
          </a:p>
          <a:p>
            <a:endParaRPr lang="ru-RU" sz="45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4000" i="1" dirty="0" smtClean="0"/>
          </a:p>
        </p:txBody>
      </p:sp>
      <p:pic>
        <p:nvPicPr>
          <p:cNvPr id="4" name="Picture 2" descr="http://xn--g1afqjd0a.xn--p1ai/wp-content/uploads/2011/04/%D0%B3%D0%B5%D1%80%D0%B1-%D0%A0%D0%BE%D1%81%D1%81%D0%B8%D0%B8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418" y="692695"/>
            <a:ext cx="963960" cy="100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62" y="404664"/>
            <a:ext cx="7024687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Инициативы Уполномоченного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140" y="1916832"/>
            <a:ext cx="7992888" cy="3888432"/>
          </a:xfrm>
        </p:spPr>
        <p:txBody>
          <a:bodyPr/>
          <a:lstStyle/>
          <a:p>
            <a:r>
              <a:rPr lang="ru-RU" sz="3200" dirty="0" smtClean="0"/>
              <a:t>Повышение осведомленности профессионального сообщества</a:t>
            </a:r>
          </a:p>
          <a:p>
            <a:endParaRPr lang="ru-RU" sz="1400" dirty="0" smtClean="0"/>
          </a:p>
          <a:p>
            <a:r>
              <a:rPr lang="ru-RU" sz="3200" dirty="0" smtClean="0"/>
              <a:t>Издание и распространение материалов для детей и родителей</a:t>
            </a:r>
          </a:p>
          <a:p>
            <a:endParaRPr lang="ru-RU" sz="1200" dirty="0" smtClean="0"/>
          </a:p>
          <a:p>
            <a:r>
              <a:rPr lang="ru-RU" sz="3200" dirty="0" smtClean="0"/>
              <a:t>Инициирование нормативных правовых актов </a:t>
            </a:r>
            <a:endParaRPr lang="ru-RU" sz="3200" dirty="0"/>
          </a:p>
        </p:txBody>
      </p:sp>
      <p:pic>
        <p:nvPicPr>
          <p:cNvPr id="4" name="Рисунок 3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256" y="692696"/>
            <a:ext cx="8237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79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024687" cy="10801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Повышение осведомленности профессионального сообщества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240" y="1340768"/>
            <a:ext cx="8297216" cy="118503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Межведомственный круглый стол «Защита детей от преступлений в сети Интернет» </a:t>
            </a:r>
          </a:p>
        </p:txBody>
      </p:sp>
      <p:pic>
        <p:nvPicPr>
          <p:cNvPr id="1026" name="Picture 2" descr="C:\Users\esistomina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2742"/>
            <a:ext cx="2592288" cy="21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istomina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64510"/>
            <a:ext cx="1827113" cy="2625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52946" y="2402207"/>
            <a:ext cx="83235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Межведомственное совещание  </a:t>
            </a:r>
            <a:r>
              <a:rPr lang="ru-RU" sz="1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«Обеспечение информационной безопасности детей в Пермском крае»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Межрегиональный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 «Информационная безопасность несовершеннолетних: диалог и ответственность государства и гражданского общества»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78818" y="1865243"/>
            <a:ext cx="8297638" cy="22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Семинары и круглый стол для сотрудников детских муниципальных библиотек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esistomina\Desktop\семин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2742"/>
            <a:ext cx="2880320" cy="21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77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1627</TotalTime>
  <Words>1152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Обеспечение информационной безопасности детей в Пермском крае: инициативы и деятельность Уполномоченного по правам ребенка </vt:lpstr>
      <vt:lpstr>Ограничения на доступ  детей к вредной для них информации  в международно-правовых актах </vt:lpstr>
      <vt:lpstr>Презентация PowerPoint</vt:lpstr>
      <vt:lpstr>Презентация PowerPoint</vt:lpstr>
      <vt:lpstr>РЕКОМЕНДАЦИИ ПО ГАРМОНИЗАЦИИ И УНИФИКАЦИИ  ЗАКОНОДАТЕЛЬСТВА ГОСУДАРСТВ – УЧАСТНИКОВ СНГ В СФЕРЕ ЗАЩИТЫ ДЕТЕЙ ОТ ИНФОРМАЦИИ, ПРИЧИНЯЮЩЕЙ ВРЕД ИХ ЗДОРОВЬЮ И РАЗВИТИЮ Приложение к постановлению МПА СНГ от 28.10.2010 г. № 35-8</vt:lpstr>
      <vt:lpstr>Национальная стратегия действий в интересах детей на 2012-2017 годы</vt:lpstr>
      <vt:lpstr>Меры, направленные на обеспечение информационной безопасности детства</vt:lpstr>
      <vt:lpstr>Инициативы Уполномоченного </vt:lpstr>
      <vt:lpstr>Повышение осведомленности профессионального сообщества</vt:lpstr>
      <vt:lpstr>Издание и распространение материалов для детей и родителей</vt:lpstr>
      <vt:lpstr>Федеральный закон от 21.12.2010 г. №436-ФЗ  «О защите детей от информации, причиняющей вред их здоровью и развитию» (часть 2 статьи 4)</vt:lpstr>
      <vt:lpstr> ПОСТАНОВЛЕНИЕ Правительства ПЕРМСКОГО КРАЯ от 25 сентября 2013 г. N 1270-п ОБ УТВЕРЖДЕНИИ ГОСУДАРСТВЕННОЙ ПРОГРАММЫ ПЕРМСКОГО КРАЯ "РАЗВИТИЕ ИНФОРМАЦИОННОГО ОБЩЕСТВА"</vt:lpstr>
      <vt:lpstr>Федеральный закон от 21.12.2010 г. №436-ФЗ «О защите детей от информации, причиняющей вред их здоровью и развитию»  (статья 21)</vt:lpstr>
      <vt:lpstr>ПРЕДЛОЖЕНИЯ</vt:lpstr>
      <vt:lpstr>Уполномоченный по правам ребенка  в Пермском крае  Павел Владимирович Миков Почтовый адрес: 614006, город Пермь,  ул. Ленина, 51 тел.: (342) 217-67-94, 217-76-70 Факс: (342) 235-14-57 E-mail: ombudsman@uppc.permkrai.ru  WWW.OMBUDSMAN.PERM.RU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СПЕЦИАЛЬНЫЙ ДОКЛАД  «О СОБЛЮДЕНИИ  ПРАВ ДЕТЕЙ  В ПЕРМСКОМ КРАЕ  В 2010 ГОДУ»</dc:title>
  <dc:creator>pvmikov</dc:creator>
  <cp:lastModifiedBy>Истомина Елена Станиславовна</cp:lastModifiedBy>
  <cp:revision>93</cp:revision>
  <cp:lastPrinted>2014-02-11T04:57:25Z</cp:lastPrinted>
  <dcterms:created xsi:type="dcterms:W3CDTF">2011-06-15T11:05:46Z</dcterms:created>
  <dcterms:modified xsi:type="dcterms:W3CDTF">2014-02-11T05:11:07Z</dcterms:modified>
</cp:coreProperties>
</file>