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69" r:id="rId2"/>
    <p:sldId id="295" r:id="rId3"/>
    <p:sldId id="304" r:id="rId4"/>
    <p:sldId id="296" r:id="rId5"/>
    <p:sldId id="305" r:id="rId6"/>
    <p:sldId id="314" r:id="rId7"/>
    <p:sldId id="302" r:id="rId8"/>
    <p:sldId id="292" r:id="rId9"/>
    <p:sldId id="280" r:id="rId10"/>
    <p:sldId id="311" r:id="rId11"/>
    <p:sldId id="312" r:id="rId12"/>
    <p:sldId id="309" r:id="rId13"/>
    <p:sldId id="300" r:id="rId14"/>
    <p:sldId id="316" r:id="rId15"/>
    <p:sldId id="259" r:id="rId16"/>
    <p:sldId id="317" r:id="rId17"/>
    <p:sldId id="318" r:id="rId18"/>
    <p:sldId id="319" r:id="rId19"/>
    <p:sldId id="320" r:id="rId20"/>
    <p:sldId id="322" r:id="rId21"/>
    <p:sldId id="313" r:id="rId22"/>
    <p:sldId id="321" r:id="rId23"/>
  </p:sldIdLst>
  <p:sldSz cx="9144000" cy="6858000" type="screen4x3"/>
  <p:notesSz cx="6858000" cy="99472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82" autoAdjust="0"/>
    <p:restoredTop sz="80288" autoAdjust="0"/>
  </p:normalViewPr>
  <p:slideViewPr>
    <p:cSldViewPr>
      <p:cViewPr varScale="1">
        <p:scale>
          <a:sx n="69" d="100"/>
          <a:sy n="69" d="100"/>
        </p:scale>
        <p:origin x="-203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AAD7-4BF1-91D1-E109482A6D13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AD7-4BF1-91D1-E109482A6D13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AAD7-4BF1-91D1-E109482A6D13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AAD7-4BF1-91D1-E109482A6D1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Лист1!$A$2:$A$5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 (план)</c:v>
                </c:pt>
                <c:pt idx="3">
                  <c:v>2021 (план)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0.69</c:v>
                </c:pt>
                <c:pt idx="1">
                  <c:v>0.76</c:v>
                </c:pt>
                <c:pt idx="2">
                  <c:v>0.84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AD7-4BF1-91D1-E109482A6D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7"/>
        <c:overlap val="25"/>
        <c:axId val="34020736"/>
        <c:axId val="34026624"/>
      </c:barChart>
      <c:catAx>
        <c:axId val="34020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026624"/>
        <c:crosses val="autoZero"/>
        <c:auto val="1"/>
        <c:lblAlgn val="ctr"/>
        <c:lblOffset val="100"/>
        <c:noMultiLvlLbl val="0"/>
      </c:catAx>
      <c:valAx>
        <c:axId val="3402662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4020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308332470718284E-2"/>
          <c:y val="1.730244258574444E-2"/>
          <c:w val="0.86238889355460535"/>
          <c:h val="0.7007965384798513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801-4F9A-8D3D-2DA751CCD2D3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801-4F9A-8D3D-2DA751CCD2D3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801-4F9A-8D3D-2DA751CCD2D3}"/>
              </c:ext>
            </c:extLst>
          </c:dPt>
          <c:dLbls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Обеспечены</c:v>
                </c:pt>
                <c:pt idx="1">
                  <c:v>Неустойчивый доступ в интернет / только смартфон / устаревшее ПО</c:v>
                </c:pt>
                <c:pt idx="2">
                  <c:v>Не имеют средств для дистанционного обучения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0.72</c:v>
                </c:pt>
                <c:pt idx="1">
                  <c:v>0.22</c:v>
                </c:pt>
                <c:pt idx="2">
                  <c:v>0.06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4FD-2045-96CF-CCC15C12D3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308332470718284E-2"/>
          <c:y val="1.730244258574444E-2"/>
          <c:w val="0.86238889355460535"/>
          <c:h val="0.7007965384798513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98F-48B7-B8E2-D2D529C89345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98F-48B7-B8E2-D2D529C89345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98F-48B7-B8E2-D2D529C89345}"/>
              </c:ext>
            </c:extLst>
          </c:dPt>
          <c:dLbls>
            <c:spPr>
              <a:solidFill>
                <a:schemeClr val="bg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Обеспечены</c:v>
                </c:pt>
                <c:pt idx="1">
                  <c:v>Неустойчивый доступ в интернет / только смартфон / устаревшее ПО</c:v>
                </c:pt>
                <c:pt idx="2">
                  <c:v>Не имеют средств для дистанционного обучения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0.79</c:v>
                </c:pt>
                <c:pt idx="1">
                  <c:v>0.19</c:v>
                </c:pt>
                <c:pt idx="2">
                  <c:v>0.02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9AB-8B41-B442-A69D3D4D21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29ADE1-A39C-4BA0-85D0-5582A36B669A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2D493A-EAB6-4D0E-B710-C648E1A89DEA}">
      <dgm:prSet/>
      <dgm:spPr/>
      <dgm:t>
        <a:bodyPr/>
        <a:lstStyle/>
        <a:p>
          <a:pPr rtl="0"/>
          <a:r>
            <a:rPr lang="ru-RU" dirty="0"/>
            <a:t>7</a:t>
          </a:r>
        </a:p>
      </dgm:t>
    </dgm:pt>
    <dgm:pt modelId="{79970148-EE5D-4A30-9264-A2A989058F7E}" type="parTrans" cxnId="{F0E63D56-4751-4070-B6F3-0AEAB8370373}">
      <dgm:prSet/>
      <dgm:spPr/>
      <dgm:t>
        <a:bodyPr/>
        <a:lstStyle/>
        <a:p>
          <a:endParaRPr lang="ru-RU"/>
        </a:p>
      </dgm:t>
    </dgm:pt>
    <dgm:pt modelId="{E0198877-78DE-4943-AA84-326167016475}" type="sibTrans" cxnId="{F0E63D56-4751-4070-B6F3-0AEAB8370373}">
      <dgm:prSet/>
      <dgm:spPr/>
      <dgm:t>
        <a:bodyPr/>
        <a:lstStyle/>
        <a:p>
          <a:endParaRPr lang="ru-RU"/>
        </a:p>
      </dgm:t>
    </dgm:pt>
    <dgm:pt modelId="{37881E1F-9126-408A-A844-00A4DA524201}">
      <dgm:prSet/>
      <dgm:spPr/>
      <dgm:t>
        <a:bodyPr/>
        <a:lstStyle/>
        <a:p>
          <a:pPr rtl="0"/>
          <a:r>
            <a:rPr lang="ru-RU" dirty="0"/>
            <a:t>3</a:t>
          </a:r>
        </a:p>
      </dgm:t>
    </dgm:pt>
    <dgm:pt modelId="{19D9C05D-63F8-4F18-9E23-90C1838C6436}" type="parTrans" cxnId="{EE60E634-97FD-46A2-BFA1-339B8A5FAEF5}">
      <dgm:prSet/>
      <dgm:spPr/>
      <dgm:t>
        <a:bodyPr/>
        <a:lstStyle/>
        <a:p>
          <a:endParaRPr lang="ru-RU"/>
        </a:p>
      </dgm:t>
    </dgm:pt>
    <dgm:pt modelId="{8B4171FD-F3EA-43A2-9B9F-C0B64787FBE9}" type="sibTrans" cxnId="{EE60E634-97FD-46A2-BFA1-339B8A5FAEF5}">
      <dgm:prSet/>
      <dgm:spPr/>
      <dgm:t>
        <a:bodyPr/>
        <a:lstStyle/>
        <a:p>
          <a:endParaRPr lang="ru-RU"/>
        </a:p>
      </dgm:t>
    </dgm:pt>
    <dgm:pt modelId="{CB109E7B-CA83-453F-8897-AE437D8F8695}">
      <dgm:prSet/>
      <dgm:spPr/>
      <dgm:t>
        <a:bodyPr/>
        <a:lstStyle/>
        <a:p>
          <a:pPr rtl="0"/>
          <a:r>
            <a:rPr lang="ru-RU" dirty="0"/>
            <a:t>4</a:t>
          </a:r>
        </a:p>
      </dgm:t>
    </dgm:pt>
    <dgm:pt modelId="{8F0454B4-5932-4FEF-9640-FB19F32B6ED9}" type="parTrans" cxnId="{C400203C-DAFF-4437-A803-4EDAD86A57AE}">
      <dgm:prSet/>
      <dgm:spPr/>
      <dgm:t>
        <a:bodyPr/>
        <a:lstStyle/>
        <a:p>
          <a:endParaRPr lang="ru-RU"/>
        </a:p>
      </dgm:t>
    </dgm:pt>
    <dgm:pt modelId="{C28ADB22-E645-4DEA-86C3-16374AD1E156}" type="sibTrans" cxnId="{C400203C-DAFF-4437-A803-4EDAD86A57AE}">
      <dgm:prSet/>
      <dgm:spPr/>
      <dgm:t>
        <a:bodyPr/>
        <a:lstStyle/>
        <a:p>
          <a:endParaRPr lang="ru-RU"/>
        </a:p>
      </dgm:t>
    </dgm:pt>
    <dgm:pt modelId="{1574B241-3065-4EA7-9698-5E8D1C982CAB}">
      <dgm:prSet/>
      <dgm:spPr>
        <a:solidFill>
          <a:schemeClr val="bg1"/>
        </a:solidFill>
      </dgm:spPr>
      <dgm:t>
        <a:bodyPr/>
        <a:lstStyle/>
        <a:p>
          <a:pPr rtl="0"/>
          <a:r>
            <a:rPr lang="ru-RU" dirty="0"/>
            <a:t>учеников</a:t>
          </a:r>
        </a:p>
      </dgm:t>
    </dgm:pt>
    <dgm:pt modelId="{1AD78CE8-6D9A-4717-A6EC-19D9F66C428F}" type="parTrans" cxnId="{86D2A5BA-3B9C-4FAC-9602-6A6D08C6C5DD}">
      <dgm:prSet/>
      <dgm:spPr/>
      <dgm:t>
        <a:bodyPr/>
        <a:lstStyle/>
        <a:p>
          <a:endParaRPr lang="ru-RU"/>
        </a:p>
      </dgm:t>
    </dgm:pt>
    <dgm:pt modelId="{5A6C3231-C67E-49CD-9DC0-B48D25F21149}" type="sibTrans" cxnId="{86D2A5BA-3B9C-4FAC-9602-6A6D08C6C5DD}">
      <dgm:prSet/>
      <dgm:spPr/>
      <dgm:t>
        <a:bodyPr/>
        <a:lstStyle/>
        <a:p>
          <a:endParaRPr lang="ru-RU"/>
        </a:p>
      </dgm:t>
    </dgm:pt>
    <dgm:pt modelId="{3569FDF4-790C-4005-B20D-B0E62EC8400F}">
      <dgm:prSet/>
      <dgm:spPr>
        <a:solidFill>
          <a:schemeClr val="bg1"/>
        </a:solidFill>
      </dgm:spPr>
      <dgm:t>
        <a:bodyPr/>
        <a:lstStyle/>
        <a:p>
          <a:pPr rtl="0"/>
          <a:r>
            <a:rPr lang="ru-RU" dirty="0"/>
            <a:t>ученика</a:t>
          </a:r>
        </a:p>
      </dgm:t>
    </dgm:pt>
    <dgm:pt modelId="{1BC3FE37-E6F7-49A0-989A-7DC5F62EE7B8}" type="parTrans" cxnId="{8E821754-37F3-4510-B8EE-D24A53694A7F}">
      <dgm:prSet/>
      <dgm:spPr/>
      <dgm:t>
        <a:bodyPr/>
        <a:lstStyle/>
        <a:p>
          <a:endParaRPr lang="ru-RU"/>
        </a:p>
      </dgm:t>
    </dgm:pt>
    <dgm:pt modelId="{9443156D-68E7-4853-85AC-2DF14198735D}" type="sibTrans" cxnId="{8E821754-37F3-4510-B8EE-D24A53694A7F}">
      <dgm:prSet/>
      <dgm:spPr/>
      <dgm:t>
        <a:bodyPr/>
        <a:lstStyle/>
        <a:p>
          <a:endParaRPr lang="ru-RU"/>
        </a:p>
      </dgm:t>
    </dgm:pt>
    <dgm:pt modelId="{D51508E2-E3CF-4219-A7E7-B51B1E2348D3}">
      <dgm:prSet/>
      <dgm:spPr>
        <a:solidFill>
          <a:schemeClr val="bg1"/>
        </a:solidFill>
      </dgm:spPr>
      <dgm:t>
        <a:bodyPr/>
        <a:lstStyle/>
        <a:p>
          <a:pPr rtl="0"/>
          <a:r>
            <a:rPr lang="ru-RU" dirty="0"/>
            <a:t>ученика</a:t>
          </a:r>
        </a:p>
      </dgm:t>
    </dgm:pt>
    <dgm:pt modelId="{342A51A1-BD1E-44F1-ADC7-4B1D3E20B74A}" type="parTrans" cxnId="{12DD8CC9-61E4-46E0-8E13-1A5C276400B0}">
      <dgm:prSet/>
      <dgm:spPr/>
      <dgm:t>
        <a:bodyPr/>
        <a:lstStyle/>
        <a:p>
          <a:endParaRPr lang="ru-RU"/>
        </a:p>
      </dgm:t>
    </dgm:pt>
    <dgm:pt modelId="{833AA58F-50E3-4BE4-A82E-F58462E54654}" type="sibTrans" cxnId="{12DD8CC9-61E4-46E0-8E13-1A5C276400B0}">
      <dgm:prSet/>
      <dgm:spPr/>
      <dgm:t>
        <a:bodyPr/>
        <a:lstStyle/>
        <a:p>
          <a:endParaRPr lang="ru-RU"/>
        </a:p>
      </dgm:t>
    </dgm:pt>
    <dgm:pt modelId="{CE9AA385-B807-48F7-B213-B92E355F0551}">
      <dgm:prSet/>
      <dgm:spPr>
        <a:solidFill>
          <a:schemeClr val="bg1"/>
        </a:solidFill>
      </dgm:spPr>
      <dgm:t>
        <a:bodyPr/>
        <a:lstStyle/>
        <a:p>
          <a:pPr rtl="0"/>
          <a:r>
            <a:rPr lang="ru-RU" dirty="0"/>
            <a:t>учеников</a:t>
          </a:r>
        </a:p>
      </dgm:t>
    </dgm:pt>
    <dgm:pt modelId="{35A86DA2-7167-4C73-947C-81BAFF4851B4}" type="sibTrans" cxnId="{E9695787-ADCC-4A29-B69E-F3CD323B8F6A}">
      <dgm:prSet/>
      <dgm:spPr/>
      <dgm:t>
        <a:bodyPr/>
        <a:lstStyle/>
        <a:p>
          <a:endParaRPr lang="ru-RU"/>
        </a:p>
      </dgm:t>
    </dgm:pt>
    <dgm:pt modelId="{39E9E871-957E-48A0-BD23-301DE8387548}" type="parTrans" cxnId="{E9695787-ADCC-4A29-B69E-F3CD323B8F6A}">
      <dgm:prSet/>
      <dgm:spPr/>
      <dgm:t>
        <a:bodyPr/>
        <a:lstStyle/>
        <a:p>
          <a:endParaRPr lang="ru-RU"/>
        </a:p>
      </dgm:t>
    </dgm:pt>
    <dgm:pt modelId="{3B221A5F-DE20-4ED6-824A-D86EB1897546}">
      <dgm:prSet/>
      <dgm:spPr/>
      <dgm:t>
        <a:bodyPr/>
        <a:lstStyle/>
        <a:p>
          <a:pPr rtl="0"/>
          <a:r>
            <a:rPr lang="ru-RU" dirty="0"/>
            <a:t>9</a:t>
          </a:r>
        </a:p>
      </dgm:t>
    </dgm:pt>
    <dgm:pt modelId="{F9C53D71-2938-49E2-91BF-536FC8C8BA02}" type="sibTrans" cxnId="{F15E609D-38CE-4C58-AA71-8A7BFEBA3E1E}">
      <dgm:prSet/>
      <dgm:spPr/>
      <dgm:t>
        <a:bodyPr/>
        <a:lstStyle/>
        <a:p>
          <a:endParaRPr lang="ru-RU"/>
        </a:p>
      </dgm:t>
    </dgm:pt>
    <dgm:pt modelId="{F810C587-677F-4F2C-BDDF-1EB2049C3468}" type="parTrans" cxnId="{F15E609D-38CE-4C58-AA71-8A7BFEBA3E1E}">
      <dgm:prSet/>
      <dgm:spPr/>
      <dgm:t>
        <a:bodyPr/>
        <a:lstStyle/>
        <a:p>
          <a:endParaRPr lang="ru-RU"/>
        </a:p>
      </dgm:t>
    </dgm:pt>
    <dgm:pt modelId="{1958B0A8-612F-4F11-8711-9AD65E2FC3A9}" type="pres">
      <dgm:prSet presAssocID="{3E29ADE1-A39C-4BA0-85D0-5582A36B669A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5829D8-9A5C-4238-9E0F-0884D224C5E8}" type="pres">
      <dgm:prSet presAssocID="{3E29ADE1-A39C-4BA0-85D0-5582A36B669A}" presName="cycle" presStyleCnt="0"/>
      <dgm:spPr/>
    </dgm:pt>
    <dgm:pt modelId="{64993B4F-4ABE-47F1-9579-47CB22BB16DC}" type="pres">
      <dgm:prSet presAssocID="{3E29ADE1-A39C-4BA0-85D0-5582A36B669A}" presName="centerShape" presStyleCnt="0"/>
      <dgm:spPr/>
    </dgm:pt>
    <dgm:pt modelId="{12114C5D-05D5-4DFF-B26A-586ADA82398A}" type="pres">
      <dgm:prSet presAssocID="{3E29ADE1-A39C-4BA0-85D0-5582A36B669A}" presName="connSite" presStyleLbl="node1" presStyleIdx="0" presStyleCnt="5"/>
      <dgm:spPr/>
    </dgm:pt>
    <dgm:pt modelId="{D5AA6096-34C2-4672-9207-A29F3AC5958C}" type="pres">
      <dgm:prSet presAssocID="{3E29ADE1-A39C-4BA0-85D0-5582A36B669A}" presName="visible" presStyleLbl="nod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E744EE3D-0EFC-44E3-8E0E-53383B15D845}" type="pres">
      <dgm:prSet presAssocID="{F810C587-677F-4F2C-BDDF-1EB2049C3468}" presName="Name25" presStyleLbl="parChTrans1D1" presStyleIdx="0" presStyleCnt="4"/>
      <dgm:spPr/>
      <dgm:t>
        <a:bodyPr/>
        <a:lstStyle/>
        <a:p>
          <a:endParaRPr lang="ru-RU"/>
        </a:p>
      </dgm:t>
    </dgm:pt>
    <dgm:pt modelId="{8930CB9D-26D8-4032-BBDB-ADFD896FF60C}" type="pres">
      <dgm:prSet presAssocID="{3B221A5F-DE20-4ED6-824A-D86EB1897546}" presName="node" presStyleCnt="0"/>
      <dgm:spPr/>
    </dgm:pt>
    <dgm:pt modelId="{0AB0BECD-84CB-45A0-B277-352C68B03B5B}" type="pres">
      <dgm:prSet presAssocID="{3B221A5F-DE20-4ED6-824A-D86EB1897546}" presName="parentNode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48360A-CC2B-4617-ABB3-97C502B57CEA}" type="pres">
      <dgm:prSet presAssocID="{3B221A5F-DE20-4ED6-824A-D86EB1897546}" presName="child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ECAAA0-BA6B-4753-8765-B7C0619B1328}" type="pres">
      <dgm:prSet presAssocID="{79970148-EE5D-4A30-9264-A2A989058F7E}" presName="Name25" presStyleLbl="parChTrans1D1" presStyleIdx="1" presStyleCnt="4"/>
      <dgm:spPr/>
      <dgm:t>
        <a:bodyPr/>
        <a:lstStyle/>
        <a:p>
          <a:endParaRPr lang="ru-RU"/>
        </a:p>
      </dgm:t>
    </dgm:pt>
    <dgm:pt modelId="{2462F44B-274F-4018-BCBE-D3A145BC3529}" type="pres">
      <dgm:prSet presAssocID="{182D493A-EAB6-4D0E-B710-C648E1A89DEA}" presName="node" presStyleCnt="0"/>
      <dgm:spPr/>
    </dgm:pt>
    <dgm:pt modelId="{73FA5E55-489A-4E85-8FEF-40F88CAA6234}" type="pres">
      <dgm:prSet presAssocID="{182D493A-EAB6-4D0E-B710-C648E1A89DEA}" presName="parentNode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9E5923-88F3-4F8D-8EFF-366A4995C477}" type="pres">
      <dgm:prSet presAssocID="{182D493A-EAB6-4D0E-B710-C648E1A89DEA}" presName="child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B9AD9A-190C-48F9-AF81-6AC212F97321}" type="pres">
      <dgm:prSet presAssocID="{19D9C05D-63F8-4F18-9E23-90C1838C6436}" presName="Name25" presStyleLbl="parChTrans1D1" presStyleIdx="2" presStyleCnt="4"/>
      <dgm:spPr/>
      <dgm:t>
        <a:bodyPr/>
        <a:lstStyle/>
        <a:p>
          <a:endParaRPr lang="ru-RU"/>
        </a:p>
      </dgm:t>
    </dgm:pt>
    <dgm:pt modelId="{D9686F11-F943-4722-A14A-35B3B981C486}" type="pres">
      <dgm:prSet presAssocID="{37881E1F-9126-408A-A844-00A4DA524201}" presName="node" presStyleCnt="0"/>
      <dgm:spPr/>
    </dgm:pt>
    <dgm:pt modelId="{1721D8E9-1769-4394-BFED-6E2C4688F898}" type="pres">
      <dgm:prSet presAssocID="{37881E1F-9126-408A-A844-00A4DA524201}" presName="parentNode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0F56BD-45B7-438A-B4A6-864DED66E81F}" type="pres">
      <dgm:prSet presAssocID="{37881E1F-9126-408A-A844-00A4DA524201}" presName="child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8E1BB0-E6C5-4178-913F-9C6528925BB6}" type="pres">
      <dgm:prSet presAssocID="{8F0454B4-5932-4FEF-9640-FB19F32B6ED9}" presName="Name25" presStyleLbl="parChTrans1D1" presStyleIdx="3" presStyleCnt="4"/>
      <dgm:spPr/>
      <dgm:t>
        <a:bodyPr/>
        <a:lstStyle/>
        <a:p>
          <a:endParaRPr lang="ru-RU"/>
        </a:p>
      </dgm:t>
    </dgm:pt>
    <dgm:pt modelId="{E30D0766-6547-4930-B18A-B50B5506A770}" type="pres">
      <dgm:prSet presAssocID="{CB109E7B-CA83-453F-8897-AE437D8F8695}" presName="node" presStyleCnt="0"/>
      <dgm:spPr/>
    </dgm:pt>
    <dgm:pt modelId="{95F207EA-70E3-4C6F-833C-B533B9F64E0C}" type="pres">
      <dgm:prSet presAssocID="{CB109E7B-CA83-453F-8897-AE437D8F8695}" presName="parentNode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B5B1C9-8881-4623-B438-9BC844C82A66}" type="pres">
      <dgm:prSet presAssocID="{CB109E7B-CA83-453F-8897-AE437D8F8695}" presName="child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C97A91-E508-4175-9466-96F96A77EFAA}" type="presOf" srcId="{37881E1F-9126-408A-A844-00A4DA524201}" destId="{1721D8E9-1769-4394-BFED-6E2C4688F898}" srcOrd="0" destOrd="0" presId="urn:microsoft.com/office/officeart/2005/8/layout/radial2"/>
    <dgm:cxn modelId="{9191372E-2EA9-4B56-989B-3649469E4F9B}" type="presOf" srcId="{CB109E7B-CA83-453F-8897-AE437D8F8695}" destId="{95F207EA-70E3-4C6F-833C-B533B9F64E0C}" srcOrd="0" destOrd="0" presId="urn:microsoft.com/office/officeart/2005/8/layout/radial2"/>
    <dgm:cxn modelId="{F15E609D-38CE-4C58-AA71-8A7BFEBA3E1E}" srcId="{3E29ADE1-A39C-4BA0-85D0-5582A36B669A}" destId="{3B221A5F-DE20-4ED6-824A-D86EB1897546}" srcOrd="0" destOrd="0" parTransId="{F810C587-677F-4F2C-BDDF-1EB2049C3468}" sibTransId="{F9C53D71-2938-49E2-91BF-536FC8C8BA02}"/>
    <dgm:cxn modelId="{BD0A33F5-0D64-4562-A98C-CB914B131B05}" type="presOf" srcId="{3B221A5F-DE20-4ED6-824A-D86EB1897546}" destId="{0AB0BECD-84CB-45A0-B277-352C68B03B5B}" srcOrd="0" destOrd="0" presId="urn:microsoft.com/office/officeart/2005/8/layout/radial2"/>
    <dgm:cxn modelId="{EE60E634-97FD-46A2-BFA1-339B8A5FAEF5}" srcId="{3E29ADE1-A39C-4BA0-85D0-5582A36B669A}" destId="{37881E1F-9126-408A-A844-00A4DA524201}" srcOrd="2" destOrd="0" parTransId="{19D9C05D-63F8-4F18-9E23-90C1838C6436}" sibTransId="{8B4171FD-F3EA-43A2-9B9F-C0B64787FBE9}"/>
    <dgm:cxn modelId="{98089FB0-437F-42E1-8B73-99525F9A2BDA}" type="presOf" srcId="{D51508E2-E3CF-4219-A7E7-B51B1E2348D3}" destId="{E5B5B1C9-8881-4623-B438-9BC844C82A66}" srcOrd="0" destOrd="0" presId="urn:microsoft.com/office/officeart/2005/8/layout/radial2"/>
    <dgm:cxn modelId="{86D2A5BA-3B9C-4FAC-9602-6A6D08C6C5DD}" srcId="{182D493A-EAB6-4D0E-B710-C648E1A89DEA}" destId="{1574B241-3065-4EA7-9698-5E8D1C982CAB}" srcOrd="0" destOrd="0" parTransId="{1AD78CE8-6D9A-4717-A6EC-19D9F66C428F}" sibTransId="{5A6C3231-C67E-49CD-9DC0-B48D25F21149}"/>
    <dgm:cxn modelId="{5EFB9CF3-AE4E-4723-B7B0-072E0F82B00E}" type="presOf" srcId="{182D493A-EAB6-4D0E-B710-C648E1A89DEA}" destId="{73FA5E55-489A-4E85-8FEF-40F88CAA6234}" srcOrd="0" destOrd="0" presId="urn:microsoft.com/office/officeart/2005/8/layout/radial2"/>
    <dgm:cxn modelId="{AA81BB9C-D9DD-4701-8B62-7DEEFA2CCEDD}" type="presOf" srcId="{3E29ADE1-A39C-4BA0-85D0-5582A36B669A}" destId="{1958B0A8-612F-4F11-8711-9AD65E2FC3A9}" srcOrd="0" destOrd="0" presId="urn:microsoft.com/office/officeart/2005/8/layout/radial2"/>
    <dgm:cxn modelId="{801117F2-6127-4E4D-B18C-60AC46755833}" type="presOf" srcId="{CE9AA385-B807-48F7-B213-B92E355F0551}" destId="{C348360A-CC2B-4617-ABB3-97C502B57CEA}" srcOrd="0" destOrd="0" presId="urn:microsoft.com/office/officeart/2005/8/layout/radial2"/>
    <dgm:cxn modelId="{12DD8CC9-61E4-46E0-8E13-1A5C276400B0}" srcId="{CB109E7B-CA83-453F-8897-AE437D8F8695}" destId="{D51508E2-E3CF-4219-A7E7-B51B1E2348D3}" srcOrd="0" destOrd="0" parTransId="{342A51A1-BD1E-44F1-ADC7-4B1D3E20B74A}" sibTransId="{833AA58F-50E3-4BE4-A82E-F58462E54654}"/>
    <dgm:cxn modelId="{51361B49-31B7-4028-B41B-DC55F781103C}" type="presOf" srcId="{F810C587-677F-4F2C-BDDF-1EB2049C3468}" destId="{E744EE3D-0EFC-44E3-8E0E-53383B15D845}" srcOrd="0" destOrd="0" presId="urn:microsoft.com/office/officeart/2005/8/layout/radial2"/>
    <dgm:cxn modelId="{C400203C-DAFF-4437-A803-4EDAD86A57AE}" srcId="{3E29ADE1-A39C-4BA0-85D0-5582A36B669A}" destId="{CB109E7B-CA83-453F-8897-AE437D8F8695}" srcOrd="3" destOrd="0" parTransId="{8F0454B4-5932-4FEF-9640-FB19F32B6ED9}" sibTransId="{C28ADB22-E645-4DEA-86C3-16374AD1E156}"/>
    <dgm:cxn modelId="{1A2F91F3-5BBD-4502-A266-AEE94A691ACB}" type="presOf" srcId="{79970148-EE5D-4A30-9264-A2A989058F7E}" destId="{FFECAAA0-BA6B-4753-8765-B7C0619B1328}" srcOrd="0" destOrd="0" presId="urn:microsoft.com/office/officeart/2005/8/layout/radial2"/>
    <dgm:cxn modelId="{E9695787-ADCC-4A29-B69E-F3CD323B8F6A}" srcId="{3B221A5F-DE20-4ED6-824A-D86EB1897546}" destId="{CE9AA385-B807-48F7-B213-B92E355F0551}" srcOrd="0" destOrd="0" parTransId="{39E9E871-957E-48A0-BD23-301DE8387548}" sibTransId="{35A86DA2-7167-4C73-947C-81BAFF4851B4}"/>
    <dgm:cxn modelId="{8E821754-37F3-4510-B8EE-D24A53694A7F}" srcId="{37881E1F-9126-408A-A844-00A4DA524201}" destId="{3569FDF4-790C-4005-B20D-B0E62EC8400F}" srcOrd="0" destOrd="0" parTransId="{1BC3FE37-E6F7-49A0-989A-7DC5F62EE7B8}" sibTransId="{9443156D-68E7-4853-85AC-2DF14198735D}"/>
    <dgm:cxn modelId="{9690EDB2-6DCB-4C88-AC04-4AB89C33276D}" type="presOf" srcId="{1574B241-3065-4EA7-9698-5E8D1C982CAB}" destId="{D59E5923-88F3-4F8D-8EFF-366A4995C477}" srcOrd="0" destOrd="0" presId="urn:microsoft.com/office/officeart/2005/8/layout/radial2"/>
    <dgm:cxn modelId="{85DFC2C7-F05E-4132-B05D-4FE4D89ED543}" type="presOf" srcId="{19D9C05D-63F8-4F18-9E23-90C1838C6436}" destId="{BAB9AD9A-190C-48F9-AF81-6AC212F97321}" srcOrd="0" destOrd="0" presId="urn:microsoft.com/office/officeart/2005/8/layout/radial2"/>
    <dgm:cxn modelId="{794CCA44-0653-4F2D-96E5-84AA27621AF6}" type="presOf" srcId="{3569FDF4-790C-4005-B20D-B0E62EC8400F}" destId="{560F56BD-45B7-438A-B4A6-864DED66E81F}" srcOrd="0" destOrd="0" presId="urn:microsoft.com/office/officeart/2005/8/layout/radial2"/>
    <dgm:cxn modelId="{F0E63D56-4751-4070-B6F3-0AEAB8370373}" srcId="{3E29ADE1-A39C-4BA0-85D0-5582A36B669A}" destId="{182D493A-EAB6-4D0E-B710-C648E1A89DEA}" srcOrd="1" destOrd="0" parTransId="{79970148-EE5D-4A30-9264-A2A989058F7E}" sibTransId="{E0198877-78DE-4943-AA84-326167016475}"/>
    <dgm:cxn modelId="{4F05CFA3-BDD8-4AD0-8D36-D85DB9C73EB2}" type="presOf" srcId="{8F0454B4-5932-4FEF-9640-FB19F32B6ED9}" destId="{598E1BB0-E6C5-4178-913F-9C6528925BB6}" srcOrd="0" destOrd="0" presId="urn:microsoft.com/office/officeart/2005/8/layout/radial2"/>
    <dgm:cxn modelId="{0E30D771-CB60-46EF-B53B-95376E26FB4D}" type="presParOf" srcId="{1958B0A8-612F-4F11-8711-9AD65E2FC3A9}" destId="{B25829D8-9A5C-4238-9E0F-0884D224C5E8}" srcOrd="0" destOrd="0" presId="urn:microsoft.com/office/officeart/2005/8/layout/radial2"/>
    <dgm:cxn modelId="{BF97E40C-9901-43DA-B818-2FA090CC56F5}" type="presParOf" srcId="{B25829D8-9A5C-4238-9E0F-0884D224C5E8}" destId="{64993B4F-4ABE-47F1-9579-47CB22BB16DC}" srcOrd="0" destOrd="0" presId="urn:microsoft.com/office/officeart/2005/8/layout/radial2"/>
    <dgm:cxn modelId="{8F878206-A856-4746-A2B1-51D794C6A16E}" type="presParOf" srcId="{64993B4F-4ABE-47F1-9579-47CB22BB16DC}" destId="{12114C5D-05D5-4DFF-B26A-586ADA82398A}" srcOrd="0" destOrd="0" presId="urn:microsoft.com/office/officeart/2005/8/layout/radial2"/>
    <dgm:cxn modelId="{28954F9E-AA01-4E53-B36B-4F844E61F13F}" type="presParOf" srcId="{64993B4F-4ABE-47F1-9579-47CB22BB16DC}" destId="{D5AA6096-34C2-4672-9207-A29F3AC5958C}" srcOrd="1" destOrd="0" presId="urn:microsoft.com/office/officeart/2005/8/layout/radial2"/>
    <dgm:cxn modelId="{9B52F2D9-785D-4953-B2A4-A55FD742AA74}" type="presParOf" srcId="{B25829D8-9A5C-4238-9E0F-0884D224C5E8}" destId="{E744EE3D-0EFC-44E3-8E0E-53383B15D845}" srcOrd="1" destOrd="0" presId="urn:microsoft.com/office/officeart/2005/8/layout/radial2"/>
    <dgm:cxn modelId="{6A8E7321-1F25-4980-83ED-CF4647309A07}" type="presParOf" srcId="{B25829D8-9A5C-4238-9E0F-0884D224C5E8}" destId="{8930CB9D-26D8-4032-BBDB-ADFD896FF60C}" srcOrd="2" destOrd="0" presId="urn:microsoft.com/office/officeart/2005/8/layout/radial2"/>
    <dgm:cxn modelId="{87E47C5C-F420-41E4-BE7C-EB7103E35715}" type="presParOf" srcId="{8930CB9D-26D8-4032-BBDB-ADFD896FF60C}" destId="{0AB0BECD-84CB-45A0-B277-352C68B03B5B}" srcOrd="0" destOrd="0" presId="urn:microsoft.com/office/officeart/2005/8/layout/radial2"/>
    <dgm:cxn modelId="{71B3315F-AD7B-4A1B-AE4F-72DE2DD52CEF}" type="presParOf" srcId="{8930CB9D-26D8-4032-BBDB-ADFD896FF60C}" destId="{C348360A-CC2B-4617-ABB3-97C502B57CEA}" srcOrd="1" destOrd="0" presId="urn:microsoft.com/office/officeart/2005/8/layout/radial2"/>
    <dgm:cxn modelId="{2F6CFE4E-A496-41CF-9D25-5ACB526AD3C1}" type="presParOf" srcId="{B25829D8-9A5C-4238-9E0F-0884D224C5E8}" destId="{FFECAAA0-BA6B-4753-8765-B7C0619B1328}" srcOrd="3" destOrd="0" presId="urn:microsoft.com/office/officeart/2005/8/layout/radial2"/>
    <dgm:cxn modelId="{1B74ADEE-D14E-405F-89D4-9BCA7BCDF5AF}" type="presParOf" srcId="{B25829D8-9A5C-4238-9E0F-0884D224C5E8}" destId="{2462F44B-274F-4018-BCBE-D3A145BC3529}" srcOrd="4" destOrd="0" presId="urn:microsoft.com/office/officeart/2005/8/layout/radial2"/>
    <dgm:cxn modelId="{B6E163C3-1E95-477D-A4E8-123A381E12A9}" type="presParOf" srcId="{2462F44B-274F-4018-BCBE-D3A145BC3529}" destId="{73FA5E55-489A-4E85-8FEF-40F88CAA6234}" srcOrd="0" destOrd="0" presId="urn:microsoft.com/office/officeart/2005/8/layout/radial2"/>
    <dgm:cxn modelId="{65654AB6-0BCC-4321-AEE0-914C82B4CB7D}" type="presParOf" srcId="{2462F44B-274F-4018-BCBE-D3A145BC3529}" destId="{D59E5923-88F3-4F8D-8EFF-366A4995C477}" srcOrd="1" destOrd="0" presId="urn:microsoft.com/office/officeart/2005/8/layout/radial2"/>
    <dgm:cxn modelId="{F0C91FE4-6D35-4985-A250-20089DF94D96}" type="presParOf" srcId="{B25829D8-9A5C-4238-9E0F-0884D224C5E8}" destId="{BAB9AD9A-190C-48F9-AF81-6AC212F97321}" srcOrd="5" destOrd="0" presId="urn:microsoft.com/office/officeart/2005/8/layout/radial2"/>
    <dgm:cxn modelId="{D4051FF9-EB00-4EC5-975A-E9CC5EB7CA96}" type="presParOf" srcId="{B25829D8-9A5C-4238-9E0F-0884D224C5E8}" destId="{D9686F11-F943-4722-A14A-35B3B981C486}" srcOrd="6" destOrd="0" presId="urn:microsoft.com/office/officeart/2005/8/layout/radial2"/>
    <dgm:cxn modelId="{C2519701-8506-4080-A273-6FEA0A055F94}" type="presParOf" srcId="{D9686F11-F943-4722-A14A-35B3B981C486}" destId="{1721D8E9-1769-4394-BFED-6E2C4688F898}" srcOrd="0" destOrd="0" presId="urn:microsoft.com/office/officeart/2005/8/layout/radial2"/>
    <dgm:cxn modelId="{807AE878-ED6E-4FF4-A3B8-AE3CC2EB1D33}" type="presParOf" srcId="{D9686F11-F943-4722-A14A-35B3B981C486}" destId="{560F56BD-45B7-438A-B4A6-864DED66E81F}" srcOrd="1" destOrd="0" presId="urn:microsoft.com/office/officeart/2005/8/layout/radial2"/>
    <dgm:cxn modelId="{C2F6A249-BA5A-4550-8F5F-23737F135E58}" type="presParOf" srcId="{B25829D8-9A5C-4238-9E0F-0884D224C5E8}" destId="{598E1BB0-E6C5-4178-913F-9C6528925BB6}" srcOrd="7" destOrd="0" presId="urn:microsoft.com/office/officeart/2005/8/layout/radial2"/>
    <dgm:cxn modelId="{EB6FA146-3953-41BF-A1DD-E5EB7C078852}" type="presParOf" srcId="{B25829D8-9A5C-4238-9E0F-0884D224C5E8}" destId="{E30D0766-6547-4930-B18A-B50B5506A770}" srcOrd="8" destOrd="0" presId="urn:microsoft.com/office/officeart/2005/8/layout/radial2"/>
    <dgm:cxn modelId="{FF17DD11-D15B-4387-912F-6169A7DAD6BA}" type="presParOf" srcId="{E30D0766-6547-4930-B18A-B50B5506A770}" destId="{95F207EA-70E3-4C6F-833C-B533B9F64E0C}" srcOrd="0" destOrd="0" presId="urn:microsoft.com/office/officeart/2005/8/layout/radial2"/>
    <dgm:cxn modelId="{7514860C-9892-4B10-80E5-1C4D0C8FA697}" type="presParOf" srcId="{E30D0766-6547-4930-B18A-B50B5506A770}" destId="{E5B5B1C9-8881-4623-B438-9BC844C82A66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AF1092-DA83-4AC8-92AE-C9B3C4B016F0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C77F9BE-70B5-4308-B19F-D1D75AFA7DB5}">
      <dgm:prSet/>
      <dgm:spPr/>
      <dgm:t>
        <a:bodyPr/>
        <a:lstStyle/>
        <a:p>
          <a:pPr rtl="0"/>
          <a:r>
            <a:rPr lang="ru-RU" dirty="0"/>
            <a:t>1</a:t>
          </a:r>
        </a:p>
      </dgm:t>
    </dgm:pt>
    <dgm:pt modelId="{E4E33805-DB3E-4FE4-9ED5-FBE111127857}" type="parTrans" cxnId="{54B5E9EA-A0BC-4480-AA0C-9C1A13F967AE}">
      <dgm:prSet/>
      <dgm:spPr/>
      <dgm:t>
        <a:bodyPr/>
        <a:lstStyle/>
        <a:p>
          <a:endParaRPr lang="ru-RU"/>
        </a:p>
      </dgm:t>
    </dgm:pt>
    <dgm:pt modelId="{C25F3ACB-B0B2-4283-8E94-3CB80C55C1CF}" type="sibTrans" cxnId="{54B5E9EA-A0BC-4480-AA0C-9C1A13F967AE}">
      <dgm:prSet/>
      <dgm:spPr/>
      <dgm:t>
        <a:bodyPr/>
        <a:lstStyle/>
        <a:p>
          <a:endParaRPr lang="ru-RU"/>
        </a:p>
      </dgm:t>
    </dgm:pt>
    <dgm:pt modelId="{04C276E5-DEEA-4134-9418-28DFD98B8FA8}">
      <dgm:prSet custT="1"/>
      <dgm:spPr>
        <a:solidFill>
          <a:schemeClr val="bg1"/>
        </a:solidFill>
      </dgm:spPr>
      <dgm:t>
        <a:bodyPr/>
        <a:lstStyle/>
        <a:p>
          <a:pPr rtl="0"/>
          <a:r>
            <a:rPr lang="ru-RU" sz="2000" dirty="0"/>
            <a:t>Класс</a:t>
          </a:r>
        </a:p>
      </dgm:t>
    </dgm:pt>
    <dgm:pt modelId="{0BF70360-E539-4B3C-A776-ED2B69F7A492}" type="parTrans" cxnId="{F6F3A5FF-B57D-49A5-BCBC-B3B027172940}">
      <dgm:prSet/>
      <dgm:spPr/>
      <dgm:t>
        <a:bodyPr/>
        <a:lstStyle/>
        <a:p>
          <a:endParaRPr lang="ru-RU"/>
        </a:p>
      </dgm:t>
    </dgm:pt>
    <dgm:pt modelId="{FCA28D83-20C9-4932-9AEB-682014770DC0}" type="sibTrans" cxnId="{F6F3A5FF-B57D-49A5-BCBC-B3B027172940}">
      <dgm:prSet/>
      <dgm:spPr/>
      <dgm:t>
        <a:bodyPr/>
        <a:lstStyle/>
        <a:p>
          <a:endParaRPr lang="ru-RU"/>
        </a:p>
      </dgm:t>
    </dgm:pt>
    <dgm:pt modelId="{3AAD7325-7C72-46D3-8DF1-E0622FF9653C}" type="pres">
      <dgm:prSet presAssocID="{EEAF1092-DA83-4AC8-92AE-C9B3C4B016F0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059469-1E3C-422B-95FC-93B0939B2FC6}" type="pres">
      <dgm:prSet presAssocID="{EEAF1092-DA83-4AC8-92AE-C9B3C4B016F0}" presName="cycle" presStyleCnt="0"/>
      <dgm:spPr/>
    </dgm:pt>
    <dgm:pt modelId="{66658CC8-1E4A-4938-89EF-59300992BB2E}" type="pres">
      <dgm:prSet presAssocID="{EEAF1092-DA83-4AC8-92AE-C9B3C4B016F0}" presName="centerShape" presStyleCnt="0"/>
      <dgm:spPr/>
    </dgm:pt>
    <dgm:pt modelId="{C28D7FB9-6D6C-4791-A447-5FB6D30FF9F7}" type="pres">
      <dgm:prSet presAssocID="{EEAF1092-DA83-4AC8-92AE-C9B3C4B016F0}" presName="connSite" presStyleLbl="node1" presStyleIdx="0" presStyleCnt="2"/>
      <dgm:spPr/>
    </dgm:pt>
    <dgm:pt modelId="{A9CD9CD3-9939-4118-8AB8-7D9EE5C9272C}" type="pres">
      <dgm:prSet presAssocID="{EEAF1092-DA83-4AC8-92AE-C9B3C4B016F0}" presName="visible" presStyleLbl="node1" presStyleIdx="0" presStyleCnt="2" custScaleX="83015" custScaleY="8073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AD9407B6-2B5B-43C4-934F-582B17632C3E}" type="pres">
      <dgm:prSet presAssocID="{E4E33805-DB3E-4FE4-9ED5-FBE111127857}" presName="Name25" presStyleLbl="parChTrans1D1" presStyleIdx="0" presStyleCnt="1"/>
      <dgm:spPr/>
      <dgm:t>
        <a:bodyPr/>
        <a:lstStyle/>
        <a:p>
          <a:endParaRPr lang="ru-RU"/>
        </a:p>
      </dgm:t>
    </dgm:pt>
    <dgm:pt modelId="{F3CEFA90-A486-4DD9-B057-D3C672B6EDFE}" type="pres">
      <dgm:prSet presAssocID="{9C77F9BE-70B5-4308-B19F-D1D75AFA7DB5}" presName="node" presStyleCnt="0"/>
      <dgm:spPr/>
    </dgm:pt>
    <dgm:pt modelId="{377BF4CA-649E-42B3-A756-89F563F56E4C}" type="pres">
      <dgm:prSet presAssocID="{9C77F9BE-70B5-4308-B19F-D1D75AFA7DB5}" presName="parentNode" presStyleLbl="node1" presStyleIdx="1" presStyleCnt="2" custScaleX="113050" custScaleY="94509" custLinFactNeighborX="-24320" custLinFactNeighborY="-3254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0060DA-D44D-47AA-B657-7113DD205C8F}" type="pres">
      <dgm:prSet presAssocID="{9C77F9BE-70B5-4308-B19F-D1D75AFA7DB5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E696F5-1EA0-4A9D-9780-69F32185BC9B}" type="presOf" srcId="{9C77F9BE-70B5-4308-B19F-D1D75AFA7DB5}" destId="{377BF4CA-649E-42B3-A756-89F563F56E4C}" srcOrd="0" destOrd="0" presId="urn:microsoft.com/office/officeart/2005/8/layout/radial2"/>
    <dgm:cxn modelId="{0E865D98-67E0-480C-A0DC-EC71B83E9496}" type="presOf" srcId="{04C276E5-DEEA-4134-9418-28DFD98B8FA8}" destId="{100060DA-D44D-47AA-B657-7113DD205C8F}" srcOrd="0" destOrd="0" presId="urn:microsoft.com/office/officeart/2005/8/layout/radial2"/>
    <dgm:cxn modelId="{F6F3A5FF-B57D-49A5-BCBC-B3B027172940}" srcId="{9C77F9BE-70B5-4308-B19F-D1D75AFA7DB5}" destId="{04C276E5-DEEA-4134-9418-28DFD98B8FA8}" srcOrd="0" destOrd="0" parTransId="{0BF70360-E539-4B3C-A776-ED2B69F7A492}" sibTransId="{FCA28D83-20C9-4932-9AEB-682014770DC0}"/>
    <dgm:cxn modelId="{0BBA0D6E-D93F-42C3-BBEC-95856B9B8373}" type="presOf" srcId="{E4E33805-DB3E-4FE4-9ED5-FBE111127857}" destId="{AD9407B6-2B5B-43C4-934F-582B17632C3E}" srcOrd="0" destOrd="0" presId="urn:microsoft.com/office/officeart/2005/8/layout/radial2"/>
    <dgm:cxn modelId="{366FB39E-205A-455F-8EFA-4E858D007A54}" type="presOf" srcId="{EEAF1092-DA83-4AC8-92AE-C9B3C4B016F0}" destId="{3AAD7325-7C72-46D3-8DF1-E0622FF9653C}" srcOrd="0" destOrd="0" presId="urn:microsoft.com/office/officeart/2005/8/layout/radial2"/>
    <dgm:cxn modelId="{54B5E9EA-A0BC-4480-AA0C-9C1A13F967AE}" srcId="{EEAF1092-DA83-4AC8-92AE-C9B3C4B016F0}" destId="{9C77F9BE-70B5-4308-B19F-D1D75AFA7DB5}" srcOrd="0" destOrd="0" parTransId="{E4E33805-DB3E-4FE4-9ED5-FBE111127857}" sibTransId="{C25F3ACB-B0B2-4283-8E94-3CB80C55C1CF}"/>
    <dgm:cxn modelId="{7517F8DC-59BF-4488-B4A7-08803F470E5F}" type="presParOf" srcId="{3AAD7325-7C72-46D3-8DF1-E0622FF9653C}" destId="{9B059469-1E3C-422B-95FC-93B0939B2FC6}" srcOrd="0" destOrd="0" presId="urn:microsoft.com/office/officeart/2005/8/layout/radial2"/>
    <dgm:cxn modelId="{F69A253D-BD91-4E1C-A807-2813E3517232}" type="presParOf" srcId="{9B059469-1E3C-422B-95FC-93B0939B2FC6}" destId="{66658CC8-1E4A-4938-89EF-59300992BB2E}" srcOrd="0" destOrd="0" presId="urn:microsoft.com/office/officeart/2005/8/layout/radial2"/>
    <dgm:cxn modelId="{52CCBF5E-270F-4B79-AA0D-6A1306404E41}" type="presParOf" srcId="{66658CC8-1E4A-4938-89EF-59300992BB2E}" destId="{C28D7FB9-6D6C-4791-A447-5FB6D30FF9F7}" srcOrd="0" destOrd="0" presId="urn:microsoft.com/office/officeart/2005/8/layout/radial2"/>
    <dgm:cxn modelId="{F6957E73-75A8-4641-8016-9A8EEE60CD30}" type="presParOf" srcId="{66658CC8-1E4A-4938-89EF-59300992BB2E}" destId="{A9CD9CD3-9939-4118-8AB8-7D9EE5C9272C}" srcOrd="1" destOrd="0" presId="urn:microsoft.com/office/officeart/2005/8/layout/radial2"/>
    <dgm:cxn modelId="{1047FA15-91EC-4614-974A-14E263FD84C8}" type="presParOf" srcId="{9B059469-1E3C-422B-95FC-93B0939B2FC6}" destId="{AD9407B6-2B5B-43C4-934F-582B17632C3E}" srcOrd="1" destOrd="0" presId="urn:microsoft.com/office/officeart/2005/8/layout/radial2"/>
    <dgm:cxn modelId="{D7342903-6452-4235-83ED-5D3DF3A98DF7}" type="presParOf" srcId="{9B059469-1E3C-422B-95FC-93B0939B2FC6}" destId="{F3CEFA90-A486-4DD9-B057-D3C672B6EDFE}" srcOrd="2" destOrd="0" presId="urn:microsoft.com/office/officeart/2005/8/layout/radial2"/>
    <dgm:cxn modelId="{8ED8E436-2A04-4829-8CC8-4EA572380FA5}" type="presParOf" srcId="{F3CEFA90-A486-4DD9-B057-D3C672B6EDFE}" destId="{377BF4CA-649E-42B3-A756-89F563F56E4C}" srcOrd="0" destOrd="0" presId="urn:microsoft.com/office/officeart/2005/8/layout/radial2"/>
    <dgm:cxn modelId="{9968D338-A7C3-4408-A639-B7B54D2A7C8F}" type="presParOf" srcId="{F3CEFA90-A486-4DD9-B057-D3C672B6EDFE}" destId="{100060DA-D44D-47AA-B657-7113DD205C8F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4D9314-D42C-44A4-898D-4CDBAC64C9D1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C195429D-5B9C-4FBD-AE52-0472D518FD3D}">
      <dgm:prSet phldrT="[Текст]"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/>
            <a:t>Общеобразовательные уроки в режиме онлайн и офлайн</a:t>
          </a:r>
          <a:endParaRPr lang="ru-RU" sz="1800" b="1" dirty="0"/>
        </a:p>
      </dgm:t>
    </dgm:pt>
    <dgm:pt modelId="{063C059A-B645-4FD7-8707-49A5775041CB}" type="parTrans" cxnId="{132D20E0-DFC5-4789-9636-2F97F73798AD}">
      <dgm:prSet/>
      <dgm:spPr/>
      <dgm:t>
        <a:bodyPr/>
        <a:lstStyle/>
        <a:p>
          <a:endParaRPr lang="ru-RU" sz="1800"/>
        </a:p>
      </dgm:t>
    </dgm:pt>
    <dgm:pt modelId="{9C4C3657-86A6-49C3-B9C6-C744D562ADA8}" type="sibTrans" cxnId="{132D20E0-DFC5-4789-9636-2F97F73798AD}">
      <dgm:prSet/>
      <dgm:spPr/>
      <dgm:t>
        <a:bodyPr/>
        <a:lstStyle/>
        <a:p>
          <a:endParaRPr lang="ru-RU" sz="1800"/>
        </a:p>
      </dgm:t>
    </dgm:pt>
    <dgm:pt modelId="{2FCE3B94-5D97-4F5C-8913-BA032090DED9}">
      <dgm:prSet custT="1"/>
      <dgm:spPr/>
      <dgm:t>
        <a:bodyPr/>
        <a:lstStyle/>
        <a:p>
          <a:r>
            <a:rPr lang="ru-RU" sz="1800" dirty="0"/>
            <a:t>Занятия коррекционно-развивающего блока и консультации в режиме онлайн</a:t>
          </a:r>
        </a:p>
      </dgm:t>
    </dgm:pt>
    <dgm:pt modelId="{D9EFCE6D-8A89-48BA-9AAD-EDC3FDCC7372}" type="parTrans" cxnId="{8AD48C74-555A-4B1A-A2BA-826D0D8A00A2}">
      <dgm:prSet/>
      <dgm:spPr/>
      <dgm:t>
        <a:bodyPr/>
        <a:lstStyle/>
        <a:p>
          <a:endParaRPr lang="ru-RU" sz="1800"/>
        </a:p>
      </dgm:t>
    </dgm:pt>
    <dgm:pt modelId="{32912197-7F31-49D7-B4C6-9346920FF13F}" type="sibTrans" cxnId="{8AD48C74-555A-4B1A-A2BA-826D0D8A00A2}">
      <dgm:prSet/>
      <dgm:spPr/>
      <dgm:t>
        <a:bodyPr/>
        <a:lstStyle/>
        <a:p>
          <a:endParaRPr lang="ru-RU" sz="1800"/>
        </a:p>
      </dgm:t>
    </dgm:pt>
    <dgm:pt modelId="{DA722D07-820F-41CB-83F4-12455C80912F}">
      <dgm:prSet custT="1"/>
      <dgm:spPr/>
      <dgm:t>
        <a:bodyPr/>
        <a:lstStyle/>
        <a:p>
          <a:r>
            <a:rPr lang="ru-RU" sz="1800" dirty="0"/>
            <a:t>Внеурочная деятельность: творческие проекты и конкурсы</a:t>
          </a:r>
        </a:p>
      </dgm:t>
    </dgm:pt>
    <dgm:pt modelId="{DB9048E0-2A32-471C-8237-8D0A750B56F0}" type="parTrans" cxnId="{5BCCCB72-1A24-4473-A62E-E88D7A30781B}">
      <dgm:prSet/>
      <dgm:spPr/>
      <dgm:t>
        <a:bodyPr/>
        <a:lstStyle/>
        <a:p>
          <a:endParaRPr lang="ru-RU" sz="1800"/>
        </a:p>
      </dgm:t>
    </dgm:pt>
    <dgm:pt modelId="{7D91B491-B4A2-494E-B897-87F6734EE721}" type="sibTrans" cxnId="{5BCCCB72-1A24-4473-A62E-E88D7A30781B}">
      <dgm:prSet/>
      <dgm:spPr/>
      <dgm:t>
        <a:bodyPr/>
        <a:lstStyle/>
        <a:p>
          <a:endParaRPr lang="ru-RU" sz="1800"/>
        </a:p>
      </dgm:t>
    </dgm:pt>
    <dgm:pt modelId="{169A740E-5651-40CF-94C2-5D62C51DF89C}" type="pres">
      <dgm:prSet presAssocID="{4E4D9314-D42C-44A4-898D-4CDBAC64C9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F75DF6-0329-4C45-A5F8-E55D9C6128C2}" type="pres">
      <dgm:prSet presAssocID="{C195429D-5B9C-4FBD-AE52-0472D518FD3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9E6667-F997-4193-8E5E-06CA19CC414D}" type="pres">
      <dgm:prSet presAssocID="{9C4C3657-86A6-49C3-B9C6-C744D562ADA8}" presName="spacer" presStyleCnt="0"/>
      <dgm:spPr/>
    </dgm:pt>
    <dgm:pt modelId="{50D17D5A-B43E-4A2F-BC11-312C27688550}" type="pres">
      <dgm:prSet presAssocID="{2FCE3B94-5D97-4F5C-8913-BA032090DED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1E88F5-B46A-4C2E-B0FC-896E80CE6C41}" type="pres">
      <dgm:prSet presAssocID="{32912197-7F31-49D7-B4C6-9346920FF13F}" presName="spacer" presStyleCnt="0"/>
      <dgm:spPr/>
    </dgm:pt>
    <dgm:pt modelId="{7EE7F244-0B3A-4F1C-BA21-FB0E03F62F8D}" type="pres">
      <dgm:prSet presAssocID="{DA722D07-820F-41CB-83F4-12455C80912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73A003-74C0-4C1C-AD60-752EF664F5F5}" type="presOf" srcId="{C195429D-5B9C-4FBD-AE52-0472D518FD3D}" destId="{E2F75DF6-0329-4C45-A5F8-E55D9C6128C2}" srcOrd="0" destOrd="0" presId="urn:microsoft.com/office/officeart/2005/8/layout/vList2"/>
    <dgm:cxn modelId="{132D20E0-DFC5-4789-9636-2F97F73798AD}" srcId="{4E4D9314-D42C-44A4-898D-4CDBAC64C9D1}" destId="{C195429D-5B9C-4FBD-AE52-0472D518FD3D}" srcOrd="0" destOrd="0" parTransId="{063C059A-B645-4FD7-8707-49A5775041CB}" sibTransId="{9C4C3657-86A6-49C3-B9C6-C744D562ADA8}"/>
    <dgm:cxn modelId="{4451F6A8-8CCB-4294-8700-4CE7146F339E}" type="presOf" srcId="{4E4D9314-D42C-44A4-898D-4CDBAC64C9D1}" destId="{169A740E-5651-40CF-94C2-5D62C51DF89C}" srcOrd="0" destOrd="0" presId="urn:microsoft.com/office/officeart/2005/8/layout/vList2"/>
    <dgm:cxn modelId="{C8D5D407-064E-4923-9D68-D2D43D091287}" type="presOf" srcId="{2FCE3B94-5D97-4F5C-8913-BA032090DED9}" destId="{50D17D5A-B43E-4A2F-BC11-312C27688550}" srcOrd="0" destOrd="0" presId="urn:microsoft.com/office/officeart/2005/8/layout/vList2"/>
    <dgm:cxn modelId="{992E42BD-EEE3-4A24-835F-1939B3F59E56}" type="presOf" srcId="{DA722D07-820F-41CB-83F4-12455C80912F}" destId="{7EE7F244-0B3A-4F1C-BA21-FB0E03F62F8D}" srcOrd="0" destOrd="0" presId="urn:microsoft.com/office/officeart/2005/8/layout/vList2"/>
    <dgm:cxn modelId="{5BCCCB72-1A24-4473-A62E-E88D7A30781B}" srcId="{4E4D9314-D42C-44A4-898D-4CDBAC64C9D1}" destId="{DA722D07-820F-41CB-83F4-12455C80912F}" srcOrd="2" destOrd="0" parTransId="{DB9048E0-2A32-471C-8237-8D0A750B56F0}" sibTransId="{7D91B491-B4A2-494E-B897-87F6734EE721}"/>
    <dgm:cxn modelId="{8AD48C74-555A-4B1A-A2BA-826D0D8A00A2}" srcId="{4E4D9314-D42C-44A4-898D-4CDBAC64C9D1}" destId="{2FCE3B94-5D97-4F5C-8913-BA032090DED9}" srcOrd="1" destOrd="0" parTransId="{D9EFCE6D-8A89-48BA-9AAD-EDC3FDCC7372}" sibTransId="{32912197-7F31-49D7-B4C6-9346920FF13F}"/>
    <dgm:cxn modelId="{5CAE4227-5135-472A-8CA0-3DBE3283DBA1}" type="presParOf" srcId="{169A740E-5651-40CF-94C2-5D62C51DF89C}" destId="{E2F75DF6-0329-4C45-A5F8-E55D9C6128C2}" srcOrd="0" destOrd="0" presId="urn:microsoft.com/office/officeart/2005/8/layout/vList2"/>
    <dgm:cxn modelId="{DDE98399-86FA-439A-B410-6DC51FEC1425}" type="presParOf" srcId="{169A740E-5651-40CF-94C2-5D62C51DF89C}" destId="{239E6667-F997-4193-8E5E-06CA19CC414D}" srcOrd="1" destOrd="0" presId="urn:microsoft.com/office/officeart/2005/8/layout/vList2"/>
    <dgm:cxn modelId="{AA30F65D-62F5-4B05-9801-1FB07D4D96C4}" type="presParOf" srcId="{169A740E-5651-40CF-94C2-5D62C51DF89C}" destId="{50D17D5A-B43E-4A2F-BC11-312C27688550}" srcOrd="2" destOrd="0" presId="urn:microsoft.com/office/officeart/2005/8/layout/vList2"/>
    <dgm:cxn modelId="{91B0EC6A-9710-455C-9AAE-440F84C071F8}" type="presParOf" srcId="{169A740E-5651-40CF-94C2-5D62C51DF89C}" destId="{1C1E88F5-B46A-4C2E-B0FC-896E80CE6C41}" srcOrd="3" destOrd="0" presId="urn:microsoft.com/office/officeart/2005/8/layout/vList2"/>
    <dgm:cxn modelId="{3939565F-FA7E-4741-8275-BBC0743CCCC8}" type="presParOf" srcId="{169A740E-5651-40CF-94C2-5D62C51DF89C}" destId="{7EE7F244-0B3A-4F1C-BA21-FB0E03F62F8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8E1BB0-E6C5-4178-913F-9C6528925BB6}">
      <dsp:nvSpPr>
        <dsp:cNvPr id="0" name=""/>
        <dsp:cNvSpPr/>
      </dsp:nvSpPr>
      <dsp:spPr>
        <a:xfrm rot="3611210">
          <a:off x="778176" y="1383628"/>
          <a:ext cx="409836" cy="45439"/>
        </a:xfrm>
        <a:custGeom>
          <a:avLst/>
          <a:gdLst/>
          <a:ahLst/>
          <a:cxnLst/>
          <a:rect l="0" t="0" r="0" b="0"/>
          <a:pathLst>
            <a:path>
              <a:moveTo>
                <a:pt x="0" y="22719"/>
              </a:moveTo>
              <a:lnTo>
                <a:pt x="409836" y="227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B9AD9A-190C-48F9-AF81-6AC212F97321}">
      <dsp:nvSpPr>
        <dsp:cNvPr id="0" name=""/>
        <dsp:cNvSpPr/>
      </dsp:nvSpPr>
      <dsp:spPr>
        <a:xfrm rot="1277716">
          <a:off x="973830" y="1115501"/>
          <a:ext cx="316477" cy="45439"/>
        </a:xfrm>
        <a:custGeom>
          <a:avLst/>
          <a:gdLst/>
          <a:ahLst/>
          <a:cxnLst/>
          <a:rect l="0" t="0" r="0" b="0"/>
          <a:pathLst>
            <a:path>
              <a:moveTo>
                <a:pt x="0" y="22719"/>
              </a:moveTo>
              <a:lnTo>
                <a:pt x="316477" y="227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ECAAA0-BA6B-4753-8765-B7C0619B1328}">
      <dsp:nvSpPr>
        <dsp:cNvPr id="0" name=""/>
        <dsp:cNvSpPr/>
      </dsp:nvSpPr>
      <dsp:spPr>
        <a:xfrm rot="20322284">
          <a:off x="973830" y="811747"/>
          <a:ext cx="316477" cy="45439"/>
        </a:xfrm>
        <a:custGeom>
          <a:avLst/>
          <a:gdLst/>
          <a:ahLst/>
          <a:cxnLst/>
          <a:rect l="0" t="0" r="0" b="0"/>
          <a:pathLst>
            <a:path>
              <a:moveTo>
                <a:pt x="0" y="22719"/>
              </a:moveTo>
              <a:lnTo>
                <a:pt x="316477" y="227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44EE3D-0EFC-44E3-8E0E-53383B15D845}">
      <dsp:nvSpPr>
        <dsp:cNvPr id="0" name=""/>
        <dsp:cNvSpPr/>
      </dsp:nvSpPr>
      <dsp:spPr>
        <a:xfrm rot="17988790">
          <a:off x="778176" y="543621"/>
          <a:ext cx="409836" cy="45439"/>
        </a:xfrm>
        <a:custGeom>
          <a:avLst/>
          <a:gdLst/>
          <a:ahLst/>
          <a:cxnLst/>
          <a:rect l="0" t="0" r="0" b="0"/>
          <a:pathLst>
            <a:path>
              <a:moveTo>
                <a:pt x="0" y="22719"/>
              </a:moveTo>
              <a:lnTo>
                <a:pt x="409836" y="227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AA6096-34C2-4672-9207-A29F3AC5958C}">
      <dsp:nvSpPr>
        <dsp:cNvPr id="0" name=""/>
        <dsp:cNvSpPr/>
      </dsp:nvSpPr>
      <dsp:spPr>
        <a:xfrm>
          <a:off x="396420" y="640336"/>
          <a:ext cx="692016" cy="69201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B0BECD-84CB-45A0-B277-352C68B03B5B}">
      <dsp:nvSpPr>
        <dsp:cNvPr id="0" name=""/>
        <dsp:cNvSpPr/>
      </dsp:nvSpPr>
      <dsp:spPr>
        <a:xfrm>
          <a:off x="980585" y="810"/>
          <a:ext cx="415209" cy="4152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/>
            <a:t>9</a:t>
          </a:r>
        </a:p>
      </dsp:txBody>
      <dsp:txXfrm>
        <a:off x="1041391" y="61616"/>
        <a:ext cx="293597" cy="293597"/>
      </dsp:txXfrm>
    </dsp:sp>
    <dsp:sp modelId="{C348360A-CC2B-4617-ABB3-97C502B57CEA}">
      <dsp:nvSpPr>
        <dsp:cNvPr id="0" name=""/>
        <dsp:cNvSpPr/>
      </dsp:nvSpPr>
      <dsp:spPr>
        <a:xfrm>
          <a:off x="1437316" y="810"/>
          <a:ext cx="622814" cy="415209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/>
            <a:t>учеников</a:t>
          </a:r>
        </a:p>
      </dsp:txBody>
      <dsp:txXfrm>
        <a:off x="1437316" y="810"/>
        <a:ext cx="622814" cy="415209"/>
      </dsp:txXfrm>
    </dsp:sp>
    <dsp:sp modelId="{73FA5E55-489A-4E85-8FEF-40F88CAA6234}">
      <dsp:nvSpPr>
        <dsp:cNvPr id="0" name=""/>
        <dsp:cNvSpPr/>
      </dsp:nvSpPr>
      <dsp:spPr>
        <a:xfrm>
          <a:off x="1265327" y="493997"/>
          <a:ext cx="415209" cy="4152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/>
            <a:t>7</a:t>
          </a:r>
        </a:p>
      </dsp:txBody>
      <dsp:txXfrm>
        <a:off x="1326133" y="554803"/>
        <a:ext cx="293597" cy="293597"/>
      </dsp:txXfrm>
    </dsp:sp>
    <dsp:sp modelId="{D59E5923-88F3-4F8D-8EFF-366A4995C477}">
      <dsp:nvSpPr>
        <dsp:cNvPr id="0" name=""/>
        <dsp:cNvSpPr/>
      </dsp:nvSpPr>
      <dsp:spPr>
        <a:xfrm>
          <a:off x="1722058" y="493997"/>
          <a:ext cx="622814" cy="415209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/>
            <a:t>учеников</a:t>
          </a:r>
        </a:p>
      </dsp:txBody>
      <dsp:txXfrm>
        <a:off x="1722058" y="493997"/>
        <a:ext cx="622814" cy="415209"/>
      </dsp:txXfrm>
    </dsp:sp>
    <dsp:sp modelId="{1721D8E9-1769-4394-BFED-6E2C4688F898}">
      <dsp:nvSpPr>
        <dsp:cNvPr id="0" name=""/>
        <dsp:cNvSpPr/>
      </dsp:nvSpPr>
      <dsp:spPr>
        <a:xfrm>
          <a:off x="1265327" y="1063481"/>
          <a:ext cx="415209" cy="4152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/>
            <a:t>3</a:t>
          </a:r>
        </a:p>
      </dsp:txBody>
      <dsp:txXfrm>
        <a:off x="1326133" y="1124287"/>
        <a:ext cx="293597" cy="293597"/>
      </dsp:txXfrm>
    </dsp:sp>
    <dsp:sp modelId="{560F56BD-45B7-438A-B4A6-864DED66E81F}">
      <dsp:nvSpPr>
        <dsp:cNvPr id="0" name=""/>
        <dsp:cNvSpPr/>
      </dsp:nvSpPr>
      <dsp:spPr>
        <a:xfrm>
          <a:off x="1722058" y="1063481"/>
          <a:ext cx="622814" cy="415209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/>
            <a:t>ученика</a:t>
          </a:r>
        </a:p>
      </dsp:txBody>
      <dsp:txXfrm>
        <a:off x="1722058" y="1063481"/>
        <a:ext cx="622814" cy="415209"/>
      </dsp:txXfrm>
    </dsp:sp>
    <dsp:sp modelId="{95F207EA-70E3-4C6F-833C-B533B9F64E0C}">
      <dsp:nvSpPr>
        <dsp:cNvPr id="0" name=""/>
        <dsp:cNvSpPr/>
      </dsp:nvSpPr>
      <dsp:spPr>
        <a:xfrm>
          <a:off x="980585" y="1556669"/>
          <a:ext cx="415209" cy="4152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/>
            <a:t>4</a:t>
          </a:r>
        </a:p>
      </dsp:txBody>
      <dsp:txXfrm>
        <a:off x="1041391" y="1617475"/>
        <a:ext cx="293597" cy="293597"/>
      </dsp:txXfrm>
    </dsp:sp>
    <dsp:sp modelId="{E5B5B1C9-8881-4623-B438-9BC844C82A66}">
      <dsp:nvSpPr>
        <dsp:cNvPr id="0" name=""/>
        <dsp:cNvSpPr/>
      </dsp:nvSpPr>
      <dsp:spPr>
        <a:xfrm>
          <a:off x="1437316" y="1556669"/>
          <a:ext cx="622814" cy="415209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/>
            <a:t>ученика</a:t>
          </a:r>
        </a:p>
      </dsp:txBody>
      <dsp:txXfrm>
        <a:off x="1437316" y="1556669"/>
        <a:ext cx="622814" cy="4152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9407B6-2B5B-43C4-934F-582B17632C3E}">
      <dsp:nvSpPr>
        <dsp:cNvPr id="0" name=""/>
        <dsp:cNvSpPr/>
      </dsp:nvSpPr>
      <dsp:spPr>
        <a:xfrm rot="20887204">
          <a:off x="700774" y="559391"/>
          <a:ext cx="228588" cy="63281"/>
        </a:xfrm>
        <a:custGeom>
          <a:avLst/>
          <a:gdLst/>
          <a:ahLst/>
          <a:cxnLst/>
          <a:rect l="0" t="0" r="0" b="0"/>
          <a:pathLst>
            <a:path>
              <a:moveTo>
                <a:pt x="0" y="31640"/>
              </a:moveTo>
              <a:lnTo>
                <a:pt x="228588" y="316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CD9CD3-9939-4118-8AB8-7D9EE5C9272C}">
      <dsp:nvSpPr>
        <dsp:cNvPr id="0" name=""/>
        <dsp:cNvSpPr/>
      </dsp:nvSpPr>
      <dsp:spPr>
        <a:xfrm>
          <a:off x="16442" y="318308"/>
          <a:ext cx="745195" cy="72469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7BF4CA-649E-42B3-A756-89F563F56E4C}">
      <dsp:nvSpPr>
        <dsp:cNvPr id="0" name=""/>
        <dsp:cNvSpPr/>
      </dsp:nvSpPr>
      <dsp:spPr>
        <a:xfrm>
          <a:off x="917710" y="250883"/>
          <a:ext cx="608884" cy="5090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/>
            <a:t>1</a:t>
          </a:r>
        </a:p>
      </dsp:txBody>
      <dsp:txXfrm>
        <a:off x="1006879" y="325428"/>
        <a:ext cx="430546" cy="359933"/>
      </dsp:txXfrm>
    </dsp:sp>
    <dsp:sp modelId="{100060DA-D44D-47AA-B657-7113DD205C8F}">
      <dsp:nvSpPr>
        <dsp:cNvPr id="0" name=""/>
        <dsp:cNvSpPr/>
      </dsp:nvSpPr>
      <dsp:spPr>
        <a:xfrm>
          <a:off x="1492596" y="250883"/>
          <a:ext cx="913327" cy="509023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/>
            <a:t>Класс</a:t>
          </a:r>
        </a:p>
      </dsp:txBody>
      <dsp:txXfrm>
        <a:off x="1492596" y="250883"/>
        <a:ext cx="913327" cy="5090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F75DF6-0329-4C45-A5F8-E55D9C6128C2}">
      <dsp:nvSpPr>
        <dsp:cNvPr id="0" name=""/>
        <dsp:cNvSpPr/>
      </dsp:nvSpPr>
      <dsp:spPr>
        <a:xfrm>
          <a:off x="0" y="242681"/>
          <a:ext cx="3270151" cy="12928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/>
            <a:t>Общеобразовательные уроки в режиме онлайн и офлайн</a:t>
          </a:r>
          <a:endParaRPr lang="ru-RU" sz="1800" b="1" kern="1200" dirty="0"/>
        </a:p>
      </dsp:txBody>
      <dsp:txXfrm>
        <a:off x="63112" y="305793"/>
        <a:ext cx="3143927" cy="1166626"/>
      </dsp:txXfrm>
    </dsp:sp>
    <dsp:sp modelId="{50D17D5A-B43E-4A2F-BC11-312C27688550}">
      <dsp:nvSpPr>
        <dsp:cNvPr id="0" name=""/>
        <dsp:cNvSpPr/>
      </dsp:nvSpPr>
      <dsp:spPr>
        <a:xfrm>
          <a:off x="0" y="1722731"/>
          <a:ext cx="3270151" cy="12928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Занятия коррекционно-развивающего блока и консультации в режиме онлайн</a:t>
          </a:r>
        </a:p>
      </dsp:txBody>
      <dsp:txXfrm>
        <a:off x="63112" y="1785843"/>
        <a:ext cx="3143927" cy="1166626"/>
      </dsp:txXfrm>
    </dsp:sp>
    <dsp:sp modelId="{7EE7F244-0B3A-4F1C-BA21-FB0E03F62F8D}">
      <dsp:nvSpPr>
        <dsp:cNvPr id="0" name=""/>
        <dsp:cNvSpPr/>
      </dsp:nvSpPr>
      <dsp:spPr>
        <a:xfrm>
          <a:off x="0" y="3202781"/>
          <a:ext cx="3270151" cy="12928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Внеурочная деятельность: творческие проекты и конкурсы</a:t>
          </a:r>
        </a:p>
      </dsp:txBody>
      <dsp:txXfrm>
        <a:off x="63112" y="3265893"/>
        <a:ext cx="3143927" cy="11666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1B6BF-9689-4A3E-9A64-A3AAFAA1EECF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85B72-F8F9-4859-8110-54BCE23088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001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4E11BE49-73A2-4EFE-988E-179BC14CB743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900"/>
            <a:ext cx="5486400" cy="3916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BBDF33A3-4410-483E-B526-87678287C6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2832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1C00C-EA07-40E0-B01E-6CC7133022A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945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DF33A3-4410-483E-B526-87678287C6F4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133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DF33A3-4410-483E-B526-87678287C6F4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952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6B559-0E4A-46BB-A965-E38CE607415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731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70C22-CBE7-4902-A659-82FB35C95F5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578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1CE02-98CD-4C8E-B5F8-9DDAA8572C69}" type="datetime1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3032C-35EA-4AB6-B676-A61FD525995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3708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AD5F4-834D-49B0-B684-863C92CC959C}" type="datetime1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8FB2E-63F1-46E6-9A7E-6F594FB591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9320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777E6-0DB8-4331-BCC2-5B925E1B38E6}" type="datetime1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1F3DC-5203-4615-9E55-38251D78DB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23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C6E20-CBB9-4469-A795-93B260BDF949}" type="datetime1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FC878-B5DA-419C-84C6-E4BBCD5A75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7950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02A62-F82A-40DD-9295-16BC05102D68}" type="datetime1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CD708-5532-4B30-89AD-00E95C3C0D0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7182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27C12-B668-4364-80B3-BCB6346AE522}" type="datetime1">
              <a:rPr lang="ru-RU" smtClean="0"/>
              <a:t>21.04.2020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9274D-03ED-437F-825B-8952E3498BA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8524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D9635-C9F4-468F-84F2-BBB601790303}" type="datetime1">
              <a:rPr lang="ru-RU" smtClean="0"/>
              <a:t>21.04.2020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5CD2D-228D-4CCA-9A09-A10F5D1294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180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0BE69-2BB2-4868-86C7-B474695B73B8}" type="datetime1">
              <a:rPr lang="ru-RU" smtClean="0"/>
              <a:t>21.04.2020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96A8D-08C8-44D4-AA0E-00BD44DB31A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3506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34146-F642-42C7-9936-A67E03343714}" type="datetime1">
              <a:rPr lang="ru-RU" smtClean="0"/>
              <a:t>21.04.2020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3329B-880C-44EA-8B92-D1D93B3620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0408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D5180-AE80-4CF1-ABD9-01667CACB999}" type="datetime1">
              <a:rPr lang="ru-RU" smtClean="0"/>
              <a:t>21.04.2020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73047-A0BE-4567-9968-B85B241466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7961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EF140-0FA8-47D8-8FF8-59DD81BBB330}" type="datetime1">
              <a:rPr lang="ru-RU" smtClean="0"/>
              <a:t>21.04.2020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4EB97-EFC3-4501-9B6B-F7807FCB63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9909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F7B369-9E7F-4DA4-9CD7-4F43F8FFF0FE}" type="datetime1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AF7FD0E-C9F4-4B3E-AF74-50892605ED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11" Type="http://schemas.openxmlformats.org/officeDocument/2006/relationships/image" Target="../media/image30.jpeg"/><Relationship Id="rId5" Type="http://schemas.openxmlformats.org/officeDocument/2006/relationships/image" Target="../media/image25.png"/><Relationship Id="rId10" Type="http://schemas.openxmlformats.org/officeDocument/2006/relationships/image" Target="../media/image10.png"/><Relationship Id="rId4" Type="http://schemas.openxmlformats.org/officeDocument/2006/relationships/image" Target="../media/image24.png"/><Relationship Id="rId9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ikp-rao.ru/distancionnoe-obuchenie-detej-s-ovz/" TargetMode="Externa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diagramQuickStyle" Target="../diagrams/quickStyle1.xml"/><Relationship Id="rId18" Type="http://schemas.openxmlformats.org/officeDocument/2006/relationships/diagramQuickStyle" Target="../diagrams/quickStyle2.xml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diagramLayout" Target="../diagrams/layout1.xml"/><Relationship Id="rId17" Type="http://schemas.openxmlformats.org/officeDocument/2006/relationships/diagramLayout" Target="../diagrams/layout2.xml"/><Relationship Id="rId2" Type="http://schemas.openxmlformats.org/officeDocument/2006/relationships/image" Target="../media/image3.png"/><Relationship Id="rId16" Type="http://schemas.openxmlformats.org/officeDocument/2006/relationships/diagramData" Target="../diagrams/data2.xml"/><Relationship Id="rId20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diagramData" Target="../diagrams/data1.xml"/><Relationship Id="rId5" Type="http://schemas.openxmlformats.org/officeDocument/2006/relationships/image" Target="../media/image5.png"/><Relationship Id="rId15" Type="http://schemas.microsoft.com/office/2007/relationships/diagramDrawing" Target="../diagrams/drawing1.xml"/><Relationship Id="rId10" Type="http://schemas.microsoft.com/office/2007/relationships/hdphoto" Target="../media/hdphoto4.wdp"/><Relationship Id="rId19" Type="http://schemas.openxmlformats.org/officeDocument/2006/relationships/diagramColors" Target="../diagrams/colors2.xml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educomm.iro.perm.ru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microsoft.com/office/2007/relationships/hdphoto" Target="../media/hdphoto5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hyperlink" Target="http://distance.permkrai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525463" y="1628800"/>
            <a:ext cx="8110537" cy="2808312"/>
          </a:xfrm>
        </p:spPr>
        <p:txBody>
          <a:bodyPr anchor="ctr">
            <a:noAutofit/>
          </a:bodyPr>
          <a:lstStyle/>
          <a:p>
            <a:pPr lvl="0" algn="l"/>
            <a:r>
              <a:rPr lang="ru-RU" altLang="ru-RU" sz="3200" dirty="0">
                <a:solidFill>
                  <a:srgbClr val="C00000"/>
                </a:solidFill>
                <a:latin typeface="+mn-lt"/>
              </a:rPr>
              <a:t>Об организации удаленного обучения </a:t>
            </a:r>
            <a:br>
              <a:rPr lang="ru-RU" altLang="ru-RU" sz="3200" dirty="0">
                <a:solidFill>
                  <a:srgbClr val="C00000"/>
                </a:solidFill>
                <a:latin typeface="+mn-lt"/>
              </a:rPr>
            </a:br>
            <a:r>
              <a:rPr lang="ru-RU" altLang="ru-RU" sz="3200" dirty="0">
                <a:solidFill>
                  <a:srgbClr val="C00000"/>
                </a:solidFill>
                <a:latin typeface="+mn-lt"/>
              </a:rPr>
              <a:t>в Пермском крае в условиях распространения </a:t>
            </a:r>
            <a:r>
              <a:rPr lang="ru-RU" altLang="ru-RU" sz="3200" dirty="0" err="1">
                <a:solidFill>
                  <a:srgbClr val="C00000"/>
                </a:solidFill>
                <a:latin typeface="+mn-lt"/>
              </a:rPr>
              <a:t>коронавирусной</a:t>
            </a:r>
            <a:r>
              <a:rPr lang="ru-RU" altLang="ru-RU" sz="3200" dirty="0">
                <a:solidFill>
                  <a:srgbClr val="C00000"/>
                </a:solidFill>
                <a:latin typeface="+mn-lt"/>
              </a:rPr>
              <a:t> инфекции</a:t>
            </a:r>
            <a:endParaRPr lang="ru-RU" altLang="ru-RU" sz="2800" b="0" dirty="0">
              <a:solidFill>
                <a:schemeClr val="bg1">
                  <a:lumMod val="50000"/>
                </a:schemeClr>
              </a:solidFill>
              <a:latin typeface="+mn-lt"/>
              <a:ea typeface="PT Serif" pitchFamily="18" charset="-52"/>
              <a:cs typeface="PT Serif" pitchFamily="18" charset="-52"/>
            </a:endParaRPr>
          </a:p>
        </p:txBody>
      </p:sp>
      <p:pic>
        <p:nvPicPr>
          <p:cNvPr id="2051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07" y="562936"/>
            <a:ext cx="412067" cy="768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525463" y="5037138"/>
            <a:ext cx="70754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ru-RU" altLang="ru-RU" sz="1800" dirty="0"/>
              <a:t>Докладчик: Кассина Раиса Алексеевна,</a:t>
            </a:r>
            <a:br>
              <a:rPr lang="ru-RU" altLang="ru-RU" sz="1800" dirty="0"/>
            </a:br>
            <a:r>
              <a:rPr lang="ru-RU" altLang="ru-RU" sz="1800" dirty="0"/>
              <a:t>министр образования и науки Пермского края</a:t>
            </a: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7758113" y="5286964"/>
            <a:ext cx="877887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72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defRPr/>
            </a:pPr>
            <a:r>
              <a:rPr lang="ru-RU" dirty="0">
                <a:solidFill>
                  <a:prstClr val="black"/>
                </a:solidFill>
                <a:latin typeface="+mn-lt"/>
                <a:ea typeface="PT Serif"/>
                <a:cs typeface="PT Serif"/>
              </a:rPr>
              <a:t>2020</a:t>
            </a:r>
            <a:endParaRPr lang="en-US" dirty="0">
              <a:solidFill>
                <a:prstClr val="black"/>
              </a:solidFill>
              <a:latin typeface="+mn-lt"/>
              <a:ea typeface="PT Serif"/>
              <a:cs typeface="PT Serif"/>
            </a:endParaRPr>
          </a:p>
        </p:txBody>
      </p:sp>
    </p:spTree>
    <p:extLst>
      <p:ext uri="{BB962C8B-B14F-4D97-AF65-F5344CB8AC3E}">
        <p14:creationId xmlns:p14="http://schemas.microsoft.com/office/powerpoint/2010/main" val="3230563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ом\Pictures\yandex-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77" y="2594511"/>
            <a:ext cx="2143125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Дом\Pictures\stratu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518" y="4395313"/>
            <a:ext cx="2032044" cy="101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Дом\Pictures\Снимок2.PNG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867" y="4636176"/>
            <a:ext cx="1909998" cy="82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24677" y="3646765"/>
            <a:ext cx="2143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Calibri" panose="020F0502020204030204" pitchFamily="34" charset="0"/>
              </a:rPr>
              <a:t>7 257</a:t>
            </a:r>
            <a:r>
              <a:rPr lang="ru-RU" dirty="0">
                <a:solidFill>
                  <a:schemeClr val="tx2"/>
                </a:solidFill>
                <a:latin typeface="Calibri" panose="020F0502020204030204" pitchFamily="34" charset="0"/>
              </a:rPr>
              <a:t> учителей</a:t>
            </a:r>
          </a:p>
          <a:p>
            <a:r>
              <a:rPr lang="ru-RU" b="1" dirty="0">
                <a:solidFill>
                  <a:srgbClr val="C00000"/>
                </a:solidFill>
                <a:latin typeface="Calibri" panose="020F0502020204030204" pitchFamily="34" charset="0"/>
              </a:rPr>
              <a:t>127 074 </a:t>
            </a:r>
            <a:r>
              <a:rPr lang="ru-RU" dirty="0">
                <a:solidFill>
                  <a:schemeClr val="tx2"/>
                </a:solidFill>
                <a:latin typeface="Calibri" panose="020F0502020204030204" pitchFamily="34" charset="0"/>
              </a:rPr>
              <a:t>учеников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659016" y="5470833"/>
            <a:ext cx="1931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16 286 </a:t>
            </a:r>
            <a:r>
              <a:rPr lang="ru-RU" dirty="0">
                <a:solidFill>
                  <a:schemeClr val="tx2"/>
                </a:solidFill>
              </a:rPr>
              <a:t>электронных книг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821512" y="5469092"/>
            <a:ext cx="2094050" cy="98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>
                <a:solidFill>
                  <a:schemeClr val="tx2"/>
                </a:solidFill>
                <a:latin typeface="Calibri" panose="020F0502020204030204" pitchFamily="34" charset="0"/>
              </a:rPr>
              <a:t>Доступ к учебным материалам </a:t>
            </a:r>
            <a:r>
              <a:rPr lang="ru-RU" b="1" dirty="0">
                <a:solidFill>
                  <a:srgbClr val="C00000"/>
                </a:solidFill>
                <a:latin typeface="Calibri" panose="020F0502020204030204" pitchFamily="34" charset="0"/>
              </a:rPr>
              <a:t>при отсутствии интернета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24677" y="5479288"/>
            <a:ext cx="2143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6 300 </a:t>
            </a:r>
            <a:r>
              <a:rPr lang="ru-RU" dirty="0">
                <a:solidFill>
                  <a:schemeClr val="tx2"/>
                </a:solidFill>
              </a:rPr>
              <a:t>учеников</a:t>
            </a:r>
          </a:p>
          <a:p>
            <a:r>
              <a:rPr lang="ru-RU" b="1" dirty="0">
                <a:solidFill>
                  <a:srgbClr val="C00000"/>
                </a:solidFill>
              </a:rPr>
              <a:t>150</a:t>
            </a:r>
            <a:r>
              <a:rPr lang="ru-RU" dirty="0">
                <a:solidFill>
                  <a:schemeClr val="tx2"/>
                </a:solidFill>
              </a:rPr>
              <a:t> школ</a:t>
            </a:r>
          </a:p>
        </p:txBody>
      </p:sp>
      <p:pic>
        <p:nvPicPr>
          <p:cNvPr id="1042" name="Picture 18" descr="C:\Users\Дом\Downloads\b92b9357-e4ac-4759-846d-13117ce93e94.tmp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10" b="7980"/>
          <a:stretch/>
        </p:blipFill>
        <p:spPr bwMode="auto">
          <a:xfrm>
            <a:off x="453298" y="4671593"/>
            <a:ext cx="2325840" cy="87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sosh2.kchr.eduru.ru/media/2020/03/19/1253766590/unname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398" y="2590195"/>
            <a:ext cx="2163856" cy="105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avatars.mds.yandex.net/get-zen_doc/1889318/pub_5ceec07832677000aff8110a_5ceec4d11cd66200af7a3e8f/scale_120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098" y="4346239"/>
            <a:ext cx="1958503" cy="111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bankstoday.net/wp-content/uploads/2017/11/elektro_school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38" b="11796"/>
          <a:stretch/>
        </p:blipFill>
        <p:spPr bwMode="auto">
          <a:xfrm>
            <a:off x="6291990" y="2624026"/>
            <a:ext cx="2426258" cy="102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2630"/>
            <a:ext cx="8229600" cy="562074"/>
          </a:xfrm>
        </p:spPr>
        <p:txBody>
          <a:bodyPr/>
          <a:lstStyle/>
          <a:p>
            <a:pPr algn="l"/>
            <a:r>
              <a:rPr lang="ru-RU" sz="2800" dirty="0">
                <a:solidFill>
                  <a:srgbClr val="C00000"/>
                </a:solidFill>
              </a:rPr>
              <a:t>Наиболее востребованные платформы и ресурсы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47398" y="3637226"/>
            <a:ext cx="20934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108 735 </a:t>
            </a:r>
            <a:r>
              <a:rPr lang="ru-RU" dirty="0">
                <a:solidFill>
                  <a:schemeClr val="tx2"/>
                </a:solidFill>
              </a:rPr>
              <a:t>учащихся</a:t>
            </a:r>
            <a:br>
              <a:rPr lang="ru-RU" dirty="0">
                <a:solidFill>
                  <a:schemeClr val="tx2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3 968 </a:t>
            </a:r>
            <a:r>
              <a:rPr lang="ru-RU" dirty="0">
                <a:solidFill>
                  <a:schemeClr val="tx2"/>
                </a:solidFill>
              </a:rPr>
              <a:t>учителей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01244" y="5479287"/>
            <a:ext cx="16900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2 000 </a:t>
            </a:r>
            <a:r>
              <a:rPr lang="ru-RU" dirty="0">
                <a:solidFill>
                  <a:schemeClr val="tx2"/>
                </a:solidFill>
              </a:rPr>
              <a:t>детей</a:t>
            </a:r>
          </a:p>
          <a:p>
            <a:r>
              <a:rPr lang="ru-RU" b="1" dirty="0">
                <a:solidFill>
                  <a:srgbClr val="C00000"/>
                </a:solidFill>
              </a:rPr>
              <a:t>15</a:t>
            </a:r>
            <a:r>
              <a:rPr lang="ru-RU" dirty="0">
                <a:solidFill>
                  <a:schemeClr val="tx2"/>
                </a:solidFill>
              </a:rPr>
              <a:t> школ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91990" y="3646765"/>
            <a:ext cx="1229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451</a:t>
            </a:r>
            <a:r>
              <a:rPr lang="ru-RU" dirty="0">
                <a:solidFill>
                  <a:schemeClr val="tx2"/>
                </a:solidFill>
              </a:rPr>
              <a:t> школа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D96A8D-08C8-44D4-AA0E-00BD44DB31A5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60AE6F56-BF85-4E08-AD54-138A4FEB4AB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907"/>
          <a:stretch/>
        </p:blipFill>
        <p:spPr>
          <a:xfrm>
            <a:off x="624677" y="1060868"/>
            <a:ext cx="3495781" cy="9279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85776" y="1933991"/>
            <a:ext cx="2622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Большинство </a:t>
            </a:r>
            <a:r>
              <a:rPr lang="ru-RU" dirty="0" smtClean="0"/>
              <a:t>школ края</a:t>
            </a:r>
            <a:endParaRPr lang="ru-RU" dirty="0"/>
          </a:p>
        </p:txBody>
      </p:sp>
      <p:pic>
        <p:nvPicPr>
          <p:cNvPr id="8" name="Picture 2" descr="http://school135.ru/images/dsp/epos-2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9" t="12117" r="7434" b="20226"/>
          <a:stretch/>
        </p:blipFill>
        <p:spPr bwMode="auto">
          <a:xfrm>
            <a:off x="5224969" y="1060868"/>
            <a:ext cx="2587391" cy="92797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561163" y="1933991"/>
            <a:ext cx="2035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25 </a:t>
            </a:r>
            <a:r>
              <a:rPr lang="ru-RU" dirty="0" smtClean="0"/>
              <a:t>пилотных школ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086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6672" y="149731"/>
            <a:ext cx="83217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Дистанционное обучение детей с ограниченными возможностями здоровья, в том числе с инвалидностью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173052" y="1220963"/>
            <a:ext cx="45754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Дистанционное обучение детей-инвалидов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90279F-62A3-47A9-BB75-59249051AF0A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471013118"/>
              </p:ext>
            </p:extLst>
          </p:nvPr>
        </p:nvGraphicFramePr>
        <p:xfrm>
          <a:off x="395536" y="1590295"/>
          <a:ext cx="3270151" cy="4738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739495" y="1220963"/>
            <a:ext cx="28085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Обучение детей с ОВЗ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173052" y="2841898"/>
            <a:ext cx="428129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Формы и ресурсы дистанционного обучения для детей с ОВЗ: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1600" dirty="0"/>
              <a:t>Режим онлайн с применением цифровых коммуникационных платформ  (уроки, коррекционные занятия, консультации)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1600" dirty="0"/>
              <a:t>Задания обучающимся в традиционной форме (связь по телефону)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1600" dirty="0"/>
              <a:t>Использование платформ: Учи.ru, Российская электронная школа, Я-Учебник и другие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1600" dirty="0"/>
              <a:t>Интернет-ресурс Института коррекционной педагогики: </a:t>
            </a:r>
            <a:r>
              <a:rPr lang="en-US" sz="1600" dirty="0">
                <a:hlinkClick r:id="rId8"/>
              </a:rPr>
              <a:t>https://ikp-rao.ru/distancionnoe-obuchenie-detej-s-ovz/</a:t>
            </a:r>
            <a:endParaRPr lang="ru-RU" sz="1600" dirty="0"/>
          </a:p>
          <a:p>
            <a:pPr marL="285750" indent="-285750">
              <a:buFontTx/>
              <a:buChar char="-"/>
            </a:pP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17096" y="173901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153</a:t>
            </a:r>
            <a:r>
              <a:rPr lang="ru-RU" dirty="0"/>
              <a:t> ребенка-инвалида получили оборудование</a:t>
            </a:r>
          </a:p>
          <a:p>
            <a:r>
              <a:rPr lang="ru-RU" b="1" dirty="0">
                <a:solidFill>
                  <a:srgbClr val="C00000"/>
                </a:solidFill>
              </a:rPr>
              <a:t>153</a:t>
            </a:r>
            <a:r>
              <a:rPr lang="ru-RU" dirty="0"/>
              <a:t> родителя и </a:t>
            </a:r>
            <a:r>
              <a:rPr lang="ru-RU" b="1" dirty="0">
                <a:solidFill>
                  <a:srgbClr val="C00000"/>
                </a:solidFill>
              </a:rPr>
              <a:t>306</a:t>
            </a:r>
            <a:r>
              <a:rPr lang="ru-RU" dirty="0"/>
              <a:t> педагогов обучено</a:t>
            </a:r>
          </a:p>
        </p:txBody>
      </p:sp>
    </p:spTree>
    <p:extLst>
      <p:ext uri="{BB962C8B-B14F-4D97-AF65-F5344CB8AC3E}">
        <p14:creationId xmlns:p14="http://schemas.microsoft.com/office/powerpoint/2010/main" val="56421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927" y="116632"/>
            <a:ext cx="8407846" cy="450123"/>
          </a:xfrm>
        </p:spPr>
        <p:txBody>
          <a:bodyPr>
            <a:noAutofit/>
          </a:bodyPr>
          <a:lstStyle/>
          <a:p>
            <a:pPr algn="l"/>
            <a:r>
              <a:rPr lang="ru-RU" sz="2800" dirty="0">
                <a:solidFill>
                  <a:srgbClr val="C00000"/>
                </a:solidFill>
              </a:rPr>
              <a:t>Нормативное обеспечение дистанционного обучения</a:t>
            </a:r>
          </a:p>
        </p:txBody>
      </p:sp>
      <p:sp>
        <p:nvSpPr>
          <p:cNvPr id="30" name="Скругленный прямоугольник 4"/>
          <p:cNvSpPr/>
          <p:nvPr/>
        </p:nvSpPr>
        <p:spPr>
          <a:xfrm>
            <a:off x="179512" y="764704"/>
            <a:ext cx="8928992" cy="59766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962" tIns="0" rIns="142962" bIns="0" numCol="1" spcCol="1270" anchor="t" anchorCtr="0">
            <a:noAutofit/>
          </a:bodyPr>
          <a:lstStyle/>
          <a:p>
            <a:pPr marL="285750" indent="-285750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500" dirty="0">
                <a:cs typeface="Times New Roman" panose="02020603050405020304" pitchFamily="18" charset="0"/>
              </a:rPr>
              <a:t>Приказ Минпросвещения РФ от 17 марта 2020 г. № 104 </a:t>
            </a:r>
            <a:r>
              <a:rPr lang="ru-RU" sz="15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«Об организации образовательной деятельности в организациях, …, в условиях распространения новой </a:t>
            </a:r>
            <a:r>
              <a:rPr lang="ru-RU" sz="1500" b="1" dirty="0" err="1">
                <a:solidFill>
                  <a:schemeClr val="accent1"/>
                </a:solidFill>
                <a:cs typeface="Times New Roman" panose="02020603050405020304" pitchFamily="18" charset="0"/>
              </a:rPr>
              <a:t>коронавирусной</a:t>
            </a:r>
            <a:r>
              <a:rPr lang="ru-RU" sz="15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 инфекции на территории Российской Федерации»</a:t>
            </a:r>
          </a:p>
          <a:p>
            <a:pPr marL="285750" indent="-285750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500" dirty="0"/>
              <a:t>Методические рекомендации Минпросвещения РФ от 19 марта 2020 г</a:t>
            </a:r>
            <a:r>
              <a:rPr lang="ru-RU" sz="1500" dirty="0" smtClean="0"/>
              <a:t>. </a:t>
            </a:r>
            <a:r>
              <a:rPr lang="ru-RU" sz="1500" b="1" dirty="0" smtClean="0">
                <a:solidFill>
                  <a:schemeClr val="accent1"/>
                </a:solidFill>
              </a:rPr>
              <a:t>по реализации образовательных программ … с применением электронного обучения и дистанционных образовательных технологий</a:t>
            </a:r>
          </a:p>
          <a:p>
            <a:pPr marL="285750" indent="-285750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500" dirty="0" smtClean="0">
                <a:cs typeface="Times New Roman" panose="02020603050405020304" pitchFamily="18" charset="0"/>
              </a:rPr>
              <a:t>Приказ </a:t>
            </a:r>
            <a:r>
              <a:rPr lang="ru-RU" sz="1500" dirty="0">
                <a:cs typeface="Times New Roman" panose="02020603050405020304" pitchFamily="18" charset="0"/>
              </a:rPr>
              <a:t>Минобрнауки Пермского края от 20 марта 2020 г. СЭД-26-01-06-241 </a:t>
            </a:r>
            <a:r>
              <a:rPr lang="ru-RU" sz="15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«Об организации дистанционного обучения в общеобразовательных организациях Пермского края в период усиления мер санитарно-эпидемического </a:t>
            </a:r>
            <a:r>
              <a:rPr lang="ru-RU" sz="1500" b="1" dirty="0" smtClean="0">
                <a:solidFill>
                  <a:schemeClr val="accent1"/>
                </a:solidFill>
                <a:cs typeface="Times New Roman" panose="02020603050405020304" pitchFamily="18" charset="0"/>
              </a:rPr>
              <a:t>контроля»</a:t>
            </a:r>
            <a:endParaRPr lang="ru-RU" sz="1500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  <a:p>
            <a:pPr marL="285750" indent="-285750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500" dirty="0" smtClean="0">
                <a:cs typeface="Times New Roman" panose="02020603050405020304" pitchFamily="18" charset="0"/>
              </a:rPr>
              <a:t>Приказ </a:t>
            </a:r>
            <a:r>
              <a:rPr lang="ru-RU" sz="1500" dirty="0">
                <a:cs typeface="Times New Roman" panose="02020603050405020304" pitchFamily="18" charset="0"/>
              </a:rPr>
              <a:t>Минобрнауки Пермского края от 24 марта 2020 г. СЭД-26-01-06-257 </a:t>
            </a:r>
            <a:r>
              <a:rPr lang="ru-RU" sz="15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«Об организации образовательного процесса с применением электронного обучения и дистанционных образовательных технологий на территории Пермского края в условиях распространения </a:t>
            </a:r>
            <a:r>
              <a:rPr lang="ru-RU" sz="1500" b="1" dirty="0" err="1">
                <a:solidFill>
                  <a:schemeClr val="accent1"/>
                </a:solidFill>
                <a:cs typeface="Times New Roman" panose="02020603050405020304" pitchFamily="18" charset="0"/>
              </a:rPr>
              <a:t>коронавирусной</a:t>
            </a:r>
            <a:r>
              <a:rPr lang="ru-RU" sz="15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sz="1500" b="1" dirty="0" smtClean="0">
                <a:solidFill>
                  <a:schemeClr val="accent1"/>
                </a:solidFill>
                <a:cs typeface="Times New Roman" panose="02020603050405020304" pitchFamily="18" charset="0"/>
              </a:rPr>
              <a:t>инфекции»</a:t>
            </a:r>
            <a:endParaRPr lang="ru-RU" sz="1500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  <a:p>
            <a:pPr marL="285750" indent="-285750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500" dirty="0" smtClean="0">
                <a:cs typeface="Times New Roman" panose="02020603050405020304" pitchFamily="18" charset="0"/>
              </a:rPr>
              <a:t>Приказ </a:t>
            </a:r>
            <a:r>
              <a:rPr lang="ru-RU" sz="1500" dirty="0">
                <a:cs typeface="Times New Roman" panose="02020603050405020304" pitchFamily="18" charset="0"/>
              </a:rPr>
              <a:t>Минобрнауки Пермского края от  17 апреля 2020 г. № СЭД-26-01-06-342 </a:t>
            </a:r>
            <a:r>
              <a:rPr lang="ru-RU" sz="15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«Об организации образовательного процесса в условиях режима домашней самоизоляции на территории Пермского края»</a:t>
            </a:r>
          </a:p>
          <a:p>
            <a:pPr marL="285750" indent="-285750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500" dirty="0">
                <a:cs typeface="Times New Roman" panose="02020603050405020304" pitchFamily="18" charset="0"/>
              </a:rPr>
              <a:t>Региональные </a:t>
            </a:r>
            <a:r>
              <a:rPr lang="ru-RU" sz="15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«Методические рекомендации по организации образовательного процесса в общеобразовательных организациях Пермского края в дистанционной форме на период действия режима повышенной готовности в связи с угрозой распространения </a:t>
            </a:r>
            <a:r>
              <a:rPr lang="ru-RU" sz="1500" b="1" dirty="0" err="1">
                <a:solidFill>
                  <a:schemeClr val="accent1"/>
                </a:solidFill>
                <a:cs typeface="Times New Roman" panose="02020603050405020304" pitchFamily="18" charset="0"/>
              </a:rPr>
              <a:t>коронавирусной</a:t>
            </a:r>
            <a:r>
              <a:rPr lang="ru-RU" sz="15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 инфекции»</a:t>
            </a:r>
            <a:r>
              <a:rPr lang="ru-RU" sz="1500" dirty="0">
                <a:cs typeface="Times New Roman" panose="02020603050405020304" pitchFamily="18" charset="0"/>
              </a:rPr>
              <a:t> от 25 марта 2020 г.</a:t>
            </a:r>
          </a:p>
          <a:p>
            <a:pPr marL="285750" indent="-285750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500" dirty="0"/>
              <a:t>В соответствии с </a:t>
            </a:r>
            <a:r>
              <a:rPr lang="ru-RU" sz="1500" b="1" dirty="0"/>
              <a:t>п.4 ст.44 Закона Об образовании в РФ </a:t>
            </a:r>
            <a:r>
              <a:rPr lang="ru-RU" sz="1500" i="1" dirty="0">
                <a:solidFill>
                  <a:srgbClr val="C00000"/>
                </a:solidFill>
              </a:rPr>
              <a:t>«Родители (законные представители) несовершеннолетних обучающихся обязаны: 1) обеспечить получение детьми общего </a:t>
            </a:r>
            <a:r>
              <a:rPr lang="ru-RU" sz="1500" i="1" dirty="0" smtClean="0">
                <a:solidFill>
                  <a:srgbClr val="C00000"/>
                </a:solidFill>
              </a:rPr>
              <a:t>образования»</a:t>
            </a:r>
          </a:p>
          <a:p>
            <a:pPr marL="285750" indent="-285750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500" b="1" dirty="0" smtClean="0"/>
              <a:t>Статья </a:t>
            </a:r>
            <a:r>
              <a:rPr lang="ru-RU" sz="1500" b="1" dirty="0"/>
              <a:t>63. Семейного кодекса «Права и обязанности родителей по воспитанию и образованию детей»</a:t>
            </a:r>
          </a:p>
          <a:p>
            <a:pPr lvl="1">
              <a:lnSpc>
                <a:spcPct val="80000"/>
              </a:lnSpc>
              <a:spcBef>
                <a:spcPts val="600"/>
              </a:spcBef>
            </a:pPr>
            <a:r>
              <a:rPr lang="ru-RU" sz="1500" i="1" dirty="0">
                <a:solidFill>
                  <a:srgbClr val="C00000"/>
                </a:solidFill>
              </a:rPr>
              <a:t>2. Родители обязаны обеспечить получение детьми общего образования.</a:t>
            </a:r>
            <a:br>
              <a:rPr lang="ru-RU" sz="1500" i="1" dirty="0">
                <a:solidFill>
                  <a:srgbClr val="C00000"/>
                </a:solidFill>
              </a:rPr>
            </a:br>
            <a:r>
              <a:rPr lang="ru-RU" sz="1500" i="1" dirty="0">
                <a:solidFill>
                  <a:srgbClr val="C00000"/>
                </a:solidFill>
              </a:rPr>
              <a:t>Родители имеют право выбора образовательной организации, формы получения детьми образования и формы их обучения с учетом мнения детей до получения ими основного общего образования.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BFC878-B5DA-419C-84C6-E4BBCD5A751D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360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087" y="260648"/>
            <a:ext cx="7886700" cy="787435"/>
          </a:xfrm>
        </p:spPr>
        <p:txBody>
          <a:bodyPr>
            <a:noAutofit/>
          </a:bodyPr>
          <a:lstStyle/>
          <a:p>
            <a:pPr algn="l"/>
            <a:r>
              <a:rPr lang="ru-RU" sz="2800" dirty="0">
                <a:solidFill>
                  <a:srgbClr val="C00000"/>
                </a:solidFill>
              </a:rPr>
              <a:t>Передача компьютерной техники педагогам и детям для реализации дистанционного обучения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9882" y="1259095"/>
            <a:ext cx="8497388" cy="477431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>
                <a:solidFill>
                  <a:schemeClr val="tx2"/>
                </a:solidFill>
              </a:rPr>
              <a:t>Мониторинг – 560 школ Пермского края (100 %)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65957" y="1898131"/>
            <a:ext cx="7370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компьютеров выдано педагогов (в </a:t>
            </a:r>
            <a:r>
              <a:rPr lang="ru-RU" dirty="0" err="1"/>
              <a:t>т.ч</a:t>
            </a:r>
            <a:r>
              <a:rPr lang="ru-RU" dirty="0"/>
              <a:t>. планшетов и ноутбуков)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844824"/>
            <a:ext cx="1140983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rgbClr val="C00000"/>
                </a:solidFill>
              </a:rPr>
              <a:t>4 481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735641"/>
            <a:ext cx="1137388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rgbClr val="C00000"/>
                </a:solidFill>
              </a:rPr>
              <a:t>434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65513" y="2769574"/>
            <a:ext cx="4683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единиц другой оргтехники выдано педагогам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65512" y="3042114"/>
            <a:ext cx="460953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- </a:t>
            </a:r>
            <a:r>
              <a:rPr lang="ru-RU" sz="1600" dirty="0"/>
              <a:t>принтеры, сканеры, МФУ</a:t>
            </a:r>
          </a:p>
          <a:p>
            <a:r>
              <a:rPr lang="ru-RU" sz="1600" dirty="0"/>
              <a:t>- веб-камеры, микрофоны, наушники, гарнитуры</a:t>
            </a:r>
          </a:p>
          <a:p>
            <a:r>
              <a:rPr lang="ru-RU" sz="1600" dirty="0"/>
              <a:t>- документ-камеры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5537" y="4071555"/>
            <a:ext cx="1137388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rgbClr val="C00000"/>
                </a:solidFill>
              </a:rPr>
              <a:t>594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65513" y="4124300"/>
            <a:ext cx="7082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компьютеров выдано учащимся (в </a:t>
            </a:r>
            <a:r>
              <a:rPr lang="ru-RU" dirty="0" err="1"/>
              <a:t>т.ч</a:t>
            </a:r>
            <a:r>
              <a:rPr lang="ru-RU" dirty="0"/>
              <a:t>. планшетов и ноутбуков)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4778449"/>
            <a:ext cx="1137387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rgbClr val="C00000"/>
                </a:solidFill>
              </a:rPr>
              <a:t>38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56532" y="4822394"/>
            <a:ext cx="4651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единиц другой оргтехники выдано учащимся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97355" y="5077488"/>
            <a:ext cx="340984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- </a:t>
            </a:r>
            <a:r>
              <a:rPr lang="ru-RU" sz="1600" dirty="0"/>
              <a:t>мобильные телефоны</a:t>
            </a:r>
          </a:p>
          <a:p>
            <a:r>
              <a:rPr lang="ru-RU" sz="1600" dirty="0"/>
              <a:t>- микрофоны, колонки, веб-камеры</a:t>
            </a:r>
          </a:p>
          <a:p>
            <a:r>
              <a:rPr lang="ru-RU" sz="1600" dirty="0"/>
              <a:t>- роутеры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BFC878-B5DA-419C-84C6-E4BBCD5A751D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64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634082"/>
          </a:xfrm>
        </p:spPr>
        <p:txBody>
          <a:bodyPr/>
          <a:lstStyle/>
          <a:p>
            <a:pPr algn="l" eaLnBrk="1" hangingPunct="1"/>
            <a:r>
              <a:rPr lang="ru-RU" altLang="ru-RU" sz="2800" dirty="0">
                <a:solidFill>
                  <a:srgbClr val="C00000"/>
                </a:solidFill>
              </a:rPr>
              <a:t>Передача компьютеров из школ ученикам на дом (примеры территорий)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BFC878-B5DA-419C-84C6-E4BBCD5A751D}" type="slidenum">
              <a:rPr lang="ru-RU" altLang="ru-RU" smtClean="0"/>
              <a:pPr>
                <a:defRPr/>
              </a:pPr>
              <a:t>14</a:t>
            </a:fld>
            <a:endParaRPr lang="ru-RU" alt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7600213"/>
              </p:ext>
            </p:extLst>
          </p:nvPr>
        </p:nvGraphicFramePr>
        <p:xfrm>
          <a:off x="611560" y="1484784"/>
          <a:ext cx="7848872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776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350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4449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800" b="1" dirty="0"/>
                        <a:t>№ п/п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800" b="1" dirty="0"/>
                        <a:t>Территория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800" b="1" dirty="0"/>
                        <a:t>Количество переданной компьютерной техники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9685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800" dirty="0"/>
                        <a:t>1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/>
                        <a:t>Чусовской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</a:rPr>
                        <a:t>50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9685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800" dirty="0"/>
                        <a:t>2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/>
                        <a:t>Горнозаводский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</a:rPr>
                        <a:t>10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9685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800" dirty="0"/>
                        <a:t>3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 err="1"/>
                        <a:t>Нытвенский</a:t>
                      </a:r>
                      <a:endParaRPr lang="ru-RU" sz="18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</a:rPr>
                        <a:t>14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9685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800" dirty="0"/>
                        <a:t>4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 err="1"/>
                        <a:t>Куединский</a:t>
                      </a:r>
                      <a:endParaRPr lang="ru-RU" sz="18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</a:rPr>
                        <a:t>16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9685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800" dirty="0"/>
                        <a:t>5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 err="1"/>
                        <a:t>Косинский</a:t>
                      </a:r>
                      <a:endParaRPr lang="ru-RU" sz="18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</a:rPr>
                        <a:t>8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9685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800" dirty="0"/>
                        <a:t>6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/>
                        <a:t>Карагайский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</a:rPr>
                        <a:t>18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9685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800" dirty="0"/>
                        <a:t>7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 err="1"/>
                        <a:t>Уинский</a:t>
                      </a:r>
                      <a:endParaRPr lang="ru-RU" sz="18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9685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800" dirty="0"/>
                        <a:t>8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 err="1"/>
                        <a:t>Бардымский</a:t>
                      </a:r>
                      <a:endParaRPr lang="ru-RU" sz="18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9685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800" dirty="0"/>
                        <a:t>9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 err="1"/>
                        <a:t>Лысьвенский</a:t>
                      </a:r>
                      <a:endParaRPr lang="ru-RU" sz="18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</a:rPr>
                        <a:t>7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19685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800" dirty="0"/>
                        <a:t>10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/>
                        <a:t>Октябрьский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19685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800" dirty="0"/>
                        <a:t>11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 err="1"/>
                        <a:t>Чернушинский</a:t>
                      </a:r>
                      <a:endParaRPr lang="ru-RU" sz="18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</a:rPr>
                        <a:t>33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19685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800" dirty="0"/>
                        <a:t>12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/>
                        <a:t>Чайковский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</a:rPr>
                        <a:t>76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19685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800" dirty="0"/>
                        <a:t>13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800" dirty="0" err="1"/>
                        <a:t>Юсьвенский</a:t>
                      </a:r>
                      <a:endParaRPr lang="ru-RU" sz="18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471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46314" y="274638"/>
            <a:ext cx="6285926" cy="755650"/>
          </a:xfrm>
        </p:spPr>
        <p:txBody>
          <a:bodyPr/>
          <a:lstStyle/>
          <a:p>
            <a:pPr algn="l" eaLnBrk="1" hangingPunct="1"/>
            <a:r>
              <a:rPr lang="ru-RU" altLang="ru-RU" sz="2800" dirty="0">
                <a:solidFill>
                  <a:srgbClr val="C00000"/>
                </a:solidFill>
              </a:rPr>
              <a:t>Образовательные ресурсы для подготовки к ЕГЭ и ОГЭ</a:t>
            </a:r>
          </a:p>
        </p:txBody>
      </p:sp>
      <p:pic>
        <p:nvPicPr>
          <p:cNvPr id="1024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71" b="21274"/>
          <a:stretch>
            <a:fillRect/>
          </a:stretch>
        </p:blipFill>
        <p:spPr bwMode="auto">
          <a:xfrm>
            <a:off x="6732240" y="226766"/>
            <a:ext cx="2057400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BFC878-B5DA-419C-84C6-E4BBCD5A751D}" type="slidenum">
              <a:rPr lang="ru-RU" altLang="ru-RU" smtClean="0"/>
              <a:pPr>
                <a:defRPr/>
              </a:pPr>
              <a:t>15</a:t>
            </a:fld>
            <a:endParaRPr lang="ru-RU" alt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17837"/>
            <a:ext cx="4743623" cy="16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772" y="1817836"/>
            <a:ext cx="2330088" cy="16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2" r="24413" b="10172"/>
          <a:stretch/>
        </p:blipFill>
        <p:spPr bwMode="auto">
          <a:xfrm>
            <a:off x="395536" y="3933055"/>
            <a:ext cx="4519736" cy="2592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56176" y="3642991"/>
            <a:ext cx="22322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Видеоконсультации</a:t>
            </a:r>
            <a:r>
              <a:rPr lang="ru-RU" dirty="0"/>
              <a:t> по подготовке к ЕГЭ и ОГЭ от ведущих экспертов-предметников Пермского края</a:t>
            </a:r>
          </a:p>
          <a:p>
            <a:r>
              <a:rPr lang="ru-RU" dirty="0"/>
              <a:t>(9, 11 классы, все предметы)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45" t="6475" r="470" b="68822"/>
          <a:stretch/>
        </p:blipFill>
        <p:spPr bwMode="auto">
          <a:xfrm>
            <a:off x="3995936" y="3694457"/>
            <a:ext cx="2004899" cy="110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778098"/>
          </a:xfrm>
        </p:spPr>
        <p:txBody>
          <a:bodyPr/>
          <a:lstStyle/>
          <a:p>
            <a:pPr algn="l"/>
            <a:r>
              <a:rPr lang="ru-RU" sz="2800" dirty="0">
                <a:solidFill>
                  <a:srgbClr val="C00000"/>
                </a:solidFill>
              </a:rPr>
              <a:t>Повышение квалификации и обмен опытом использования ЦОР и ведения дистанционных уроков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08512"/>
          </a:xfrm>
        </p:spPr>
        <p:txBody>
          <a:bodyPr/>
          <a:lstStyle/>
          <a:p>
            <a:pPr>
              <a:buAutoNum type="arabicPeriod"/>
            </a:pPr>
            <a:r>
              <a:rPr lang="ru-RU" sz="1400" b="1" dirty="0">
                <a:solidFill>
                  <a:schemeClr val="accent1"/>
                </a:solidFill>
              </a:rPr>
              <a:t>TED-конференция «Цифровизация образовательного пространства: Яндекс. Учебник в начальной школе»</a:t>
            </a:r>
            <a:r>
              <a:rPr lang="ru-RU" sz="1400" dirty="0">
                <a:solidFill>
                  <a:schemeClr val="accent1"/>
                </a:solidFill>
              </a:rPr>
              <a:t>. </a:t>
            </a:r>
            <a:r>
              <a:rPr lang="ru-RU" sz="1400" dirty="0"/>
              <a:t>Обобщен опыт работы педагогов-практиков с сервисом Яндекс.</a:t>
            </a:r>
          </a:p>
          <a:p>
            <a:pPr>
              <a:buAutoNum type="arabicPeriod"/>
            </a:pPr>
            <a:r>
              <a:rPr lang="ru-RU" sz="1400" b="1" dirty="0"/>
              <a:t>АНО ДПО «Институт инновационной образовательной политики и права «Эврика-Пермь»	</a:t>
            </a:r>
          </a:p>
          <a:p>
            <a:pPr indent="288925"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chemeClr val="accent1"/>
                </a:solidFill>
              </a:rPr>
              <a:t>КРАЕВЫЕ МАСТЕР-КЛАССЫ</a:t>
            </a:r>
            <a:r>
              <a:rPr lang="ru-RU" sz="1400" dirty="0"/>
              <a:t>, по проблемам  цифрового, дистанционного обучения:</a:t>
            </a:r>
          </a:p>
          <a:p>
            <a:pPr marL="0" indent="0">
              <a:buNone/>
            </a:pPr>
            <a:r>
              <a:rPr lang="ru-RU" sz="1400" dirty="0"/>
              <a:t>        2017 г.- 192 чел, 35  МР  ПК, 2018 г. - 257 человек, 29 МР ПК., 2019 г. - 87 человек,25 МР ПК.</a:t>
            </a:r>
          </a:p>
          <a:p>
            <a:pPr indent="288925"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chemeClr val="accent1"/>
                </a:solidFill>
              </a:rPr>
              <a:t>КРАЕВЫЕ ПРОЕКТНО-ОБУЧАЮЩИЕ СЕМИНАРЫ </a:t>
            </a:r>
            <a:r>
              <a:rPr lang="ru-RU" sz="1400" dirty="0"/>
              <a:t>по обучению электронным и дистанционным технологиям»: 2017 г.- 9 семинаров (538 педагогов; 81  ОО), 2018 г. – 10 семинаров (733 педагога; 90 ОО), 2019 г.- 12 семинаров (653 педагога, 102 ОО).</a:t>
            </a:r>
          </a:p>
          <a:p>
            <a:pPr indent="288925">
              <a:buFont typeface="Wingdings" panose="05000000000000000000" pitchFamily="2" charset="2"/>
              <a:buChar char="§"/>
            </a:pPr>
            <a:r>
              <a:rPr lang="ru-RU" sz="1400" dirty="0"/>
              <a:t>Ежегодно проводятся краевые </a:t>
            </a:r>
            <a:r>
              <a:rPr lang="ru-RU" sz="1400" b="1" dirty="0">
                <a:solidFill>
                  <a:schemeClr val="accent1"/>
                </a:solidFill>
              </a:rPr>
              <a:t>конкурсы - обмен опытом</a:t>
            </a:r>
            <a:r>
              <a:rPr lang="ru-RU" sz="1400" b="1" dirty="0"/>
              <a:t>:</a:t>
            </a:r>
          </a:p>
          <a:p>
            <a:pPr lvl="1" indent="288925">
              <a:buFont typeface="Wingdings" panose="05000000000000000000" pitchFamily="2" charset="2"/>
              <a:buChar char="§"/>
            </a:pPr>
            <a:r>
              <a:rPr lang="ru-RU" sz="1400" dirty="0"/>
              <a:t>Конкурс инновационных индивидуальных проектов «</a:t>
            </a:r>
            <a:r>
              <a:rPr lang="ru-RU" sz="1400" dirty="0" err="1"/>
              <a:t>Инноватика</a:t>
            </a:r>
            <a:r>
              <a:rPr lang="ru-RU" sz="1400" dirty="0"/>
              <a:t>»</a:t>
            </a:r>
          </a:p>
          <a:p>
            <a:pPr lvl="1" indent="288925">
              <a:buFont typeface="Wingdings" panose="05000000000000000000" pitchFamily="2" charset="2"/>
              <a:buChar char="§"/>
            </a:pPr>
            <a:r>
              <a:rPr lang="ru-RU" sz="1400" dirty="0"/>
              <a:t>Краевой конкурс «Лучшая инновационная площадка развития цифровой, информационной образовательной среды и электронного образования»</a:t>
            </a:r>
          </a:p>
          <a:p>
            <a:pPr algn="just">
              <a:buFont typeface="+mj-lt"/>
              <a:buAutoNum type="arabicPeriod" startAt="3"/>
            </a:pPr>
            <a:r>
              <a:rPr lang="ru-RU" sz="1400" b="1" dirty="0">
                <a:solidFill>
                  <a:schemeClr val="accent1"/>
                </a:solidFill>
              </a:rPr>
              <a:t>Повышение квалификации с использованием  ДОТ и электронного обучения </a:t>
            </a:r>
            <a:r>
              <a:rPr lang="ru-RU" sz="1400" dirty="0"/>
              <a:t>в динамике за последние три года составляет 60% от общего количества реализуемых дополнительных профессиональных программ,  опыт обобщают более 3, 5 тысяч человек ежегодно</a:t>
            </a:r>
          </a:p>
          <a:p>
            <a:pPr algn="just">
              <a:buFont typeface="+mj-lt"/>
              <a:buAutoNum type="arabicPeriod" startAt="3"/>
            </a:pPr>
            <a:r>
              <a:rPr lang="ru-RU" sz="1400" dirty="0"/>
              <a:t>В январе 2020 г. на базе МАОУ «</a:t>
            </a:r>
            <a:r>
              <a:rPr lang="ru-RU" sz="1400" dirty="0" err="1"/>
              <a:t>Фроловская</a:t>
            </a:r>
            <a:r>
              <a:rPr lang="ru-RU" sz="1400" dirty="0"/>
              <a:t> средняя школа «Навигатор» Пермского района состоялся </a:t>
            </a:r>
            <a:r>
              <a:rPr lang="ru-RU" sz="1400" b="1" dirty="0">
                <a:solidFill>
                  <a:schemeClr val="accent1"/>
                </a:solidFill>
              </a:rPr>
              <a:t>Открытый межмуниципальный форум цифровых технологий «Старт в </a:t>
            </a:r>
            <a:r>
              <a:rPr lang="ru-RU" sz="1400" b="1" dirty="0" err="1">
                <a:solidFill>
                  <a:schemeClr val="accent1"/>
                </a:solidFill>
              </a:rPr>
              <a:t>Digital</a:t>
            </a:r>
            <a:r>
              <a:rPr lang="ru-RU" sz="1400" b="1" dirty="0">
                <a:solidFill>
                  <a:schemeClr val="accent1"/>
                </a:solidFill>
              </a:rPr>
              <a:t>». </a:t>
            </a:r>
            <a:r>
              <a:rPr lang="ru-RU" sz="1400" dirty="0"/>
              <a:t>В рамках мероприятия представлены современные тренды и ориентиры цифрового развития образования в России и в крае</a:t>
            </a:r>
          </a:p>
          <a:p>
            <a:pPr marL="0" indent="0">
              <a:buNone/>
            </a:pP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BFC878-B5DA-419C-84C6-E4BBCD5A751D}" type="slidenum">
              <a:rPr lang="ru-RU" altLang="ru-RU" smtClean="0"/>
              <a:pPr>
                <a:defRPr/>
              </a:pPr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014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5649"/>
            <a:ext cx="8229600" cy="899095"/>
          </a:xfrm>
        </p:spPr>
        <p:txBody>
          <a:bodyPr/>
          <a:lstStyle/>
          <a:p>
            <a:pPr algn="l"/>
            <a:r>
              <a:rPr lang="ru-RU" sz="2800" dirty="0">
                <a:solidFill>
                  <a:srgbClr val="C00000"/>
                </a:solidFill>
              </a:rPr>
              <a:t>Краевая конференция «Цифровизация экономики</a:t>
            </a:r>
            <a:br>
              <a:rPr lang="ru-RU" sz="2800" dirty="0">
                <a:solidFill>
                  <a:srgbClr val="C00000"/>
                </a:solidFill>
              </a:rPr>
            </a:br>
            <a:r>
              <a:rPr lang="ru-RU" sz="2800" dirty="0">
                <a:solidFill>
                  <a:srgbClr val="C00000"/>
                </a:solidFill>
              </a:rPr>
              <a:t>и общества: вызов для системы образования»</a:t>
            </a:r>
            <a:endParaRPr lang="ru-RU" sz="1800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BFC878-B5DA-419C-84C6-E4BBCD5A751D}" type="slidenum">
              <a:rPr lang="ru-RU" altLang="ru-RU" smtClean="0"/>
              <a:pPr>
                <a:defRPr/>
              </a:pPr>
              <a:t>17</a:t>
            </a:fld>
            <a:endParaRPr lang="ru-RU" alt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31540" y="1805915"/>
            <a:ext cx="41037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600" b="1" dirty="0">
                <a:latin typeface="+mn-lt"/>
              </a:rPr>
              <a:t>Цель:</a:t>
            </a:r>
            <a:r>
              <a:rPr lang="ru-RU" sz="1600" dirty="0">
                <a:latin typeface="+mn-lt"/>
              </a:rPr>
              <a:t> анализ состояния и перспектив развития педагогической, методической и управленческой деятельности системы образования Пермского края в условиях </a:t>
            </a:r>
            <a:r>
              <a:rPr lang="ru-RU" sz="1600" dirty="0" err="1">
                <a:latin typeface="+mn-lt"/>
              </a:rPr>
              <a:t>цифровизации</a:t>
            </a:r>
            <a:r>
              <a:rPr lang="ru-RU" sz="1600" dirty="0">
                <a:latin typeface="+mn-lt"/>
              </a:rPr>
              <a:t> экономики.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80" y="4869160"/>
            <a:ext cx="1910545" cy="1358609"/>
          </a:xfrm>
          <a:prstGeom prst="rect">
            <a:avLst/>
          </a:prstGeom>
        </p:spPr>
      </p:pic>
      <p:pic>
        <p:nvPicPr>
          <p:cNvPr id="1026" name="Picture 2" descr="http://math.psu.ru/wp-content/uploads/Oblozhka-Master-klass-Uchi.RU.-Materialy-konferentsii-TSifrovizatsiya-ekonomiki-i-obshhestva-vyzov-dlya-sistemy-obrazovaniya-20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277" y="4869160"/>
            <a:ext cx="1926973" cy="136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ath.psu.ru/wp-content/uploads/Oblozhka-Master-klass-Moskovskaya-elektronnaya-shkola.-Materialy-konferentsii-TSifrovizatsiya-ekonomiki-i-obshhestva-vyzov-dlya-sistemy-obrazovaniya-20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886" y="4867003"/>
            <a:ext cx="1931275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math.psu.ru/wp-content/uploads/Oblozhka-Sektsiya-Informatika-v-shkole.-Materialy-konferentsii-TSifrovizatsiya-ekonomiki-i-obshhestva-vyzov-dlya-sistemy-obrazovaniya-2018-300x21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50" y="3212976"/>
            <a:ext cx="1926975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math.psu.ru/wp-content/uploads/Oblozhka-Sektsiya-Fizika-v-shkole.-Materialy-konferentsii-TSifrovizatsiya-ekonomiki-i-obshhestva-vyzov-dlya-sistemy-obrazovaniya-2018-300x21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277" y="3212976"/>
            <a:ext cx="1926973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math.psu.ru/wp-content/uploads/Oblozhka-Master-klass-Intellektualnaya-shkola.-Materialy-konferentsii-TSifrovizatsiya-ekonomiki-i-obshhestva-vyzov-dlya-sistemy-obrazovaniya-201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177" y="4869161"/>
            <a:ext cx="1921403" cy="136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57200" y="1301859"/>
            <a:ext cx="85792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+mn-lt"/>
              </a:rPr>
              <a:t>Ноябрь 2018 г., </a:t>
            </a:r>
            <a:r>
              <a:rPr lang="ru-RU" sz="1600" i="1" dirty="0">
                <a:latin typeface="+mn-lt"/>
              </a:rPr>
              <a:t>Пермский государственный национальный исследовательский университет</a:t>
            </a:r>
            <a:endParaRPr lang="ru-RU" sz="1600" dirty="0">
              <a:latin typeface="+mn-lt"/>
            </a:endParaRPr>
          </a:p>
        </p:txBody>
      </p:sp>
      <p:pic>
        <p:nvPicPr>
          <p:cNvPr id="9" name="b04ef599-1dfe-4863-9435-5971df71ea83" descr="Imag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848" y="2306146"/>
            <a:ext cx="4038802" cy="2274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190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2630"/>
            <a:ext cx="8229600" cy="634082"/>
          </a:xfrm>
        </p:spPr>
        <p:txBody>
          <a:bodyPr/>
          <a:lstStyle/>
          <a:p>
            <a:pPr algn="l"/>
            <a:r>
              <a:rPr lang="ru-RU" sz="2800" dirty="0">
                <a:solidFill>
                  <a:srgbClr val="C00000"/>
                </a:solidFill>
              </a:rPr>
              <a:t>Проблемы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72608"/>
          </a:xfrm>
        </p:spPr>
        <p:txBody>
          <a:bodyPr/>
          <a:lstStyle/>
          <a:p>
            <a:pPr marL="514350" indent="-514350">
              <a:lnSpc>
                <a:spcPct val="8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2000" dirty="0"/>
              <a:t>Часть педагогов и школьников проживают в населенных пунктах, в которых нет Интернета, а зачастую и сотовой связи</a:t>
            </a:r>
          </a:p>
          <a:p>
            <a:pPr marL="514350" indent="-514350">
              <a:lnSpc>
                <a:spcPct val="8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2000" dirty="0"/>
              <a:t>Порядка </a:t>
            </a:r>
            <a:r>
              <a:rPr lang="ru-RU" sz="2000" dirty="0" smtClean="0"/>
              <a:t>6</a:t>
            </a:r>
            <a:r>
              <a:rPr lang="ru-RU" sz="2000" dirty="0"/>
              <a:t>% школьников не имеют </a:t>
            </a:r>
            <a:r>
              <a:rPr lang="ru-RU" sz="2000" dirty="0" smtClean="0"/>
              <a:t>технических средств для обучения, </a:t>
            </a:r>
            <a:r>
              <a:rPr lang="ru-RU" sz="2000" dirty="0"/>
              <a:t>еще примерно столько же имеют только </a:t>
            </a:r>
            <a:r>
              <a:rPr lang="ru-RU" sz="2000" dirty="0" smtClean="0"/>
              <a:t>смартфон</a:t>
            </a:r>
            <a:endParaRPr lang="ru-RU" sz="2000" dirty="0"/>
          </a:p>
          <a:p>
            <a:pPr marL="514350" indent="-514350">
              <a:lnSpc>
                <a:spcPct val="8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2000" dirty="0"/>
              <a:t>В большинстве семей на нескольких школьников - 1 компьютер и выход на онлайн уроки всем детям одновременно невозможен</a:t>
            </a:r>
          </a:p>
          <a:p>
            <a:pPr marL="514350" indent="-514350">
              <a:lnSpc>
                <a:spcPct val="8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2000" dirty="0"/>
              <a:t>Электронных образовательных ресурсов достаточно, однако крайне мало сформированных из них готовых уроков</a:t>
            </a:r>
          </a:p>
          <a:p>
            <a:pPr marL="514350" indent="-514350">
              <a:lnSpc>
                <a:spcPct val="8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2000" dirty="0"/>
              <a:t>Зачастую учителя задают огромные по времени выполнения домашние задания</a:t>
            </a:r>
          </a:p>
          <a:p>
            <a:pPr marL="514350" indent="-514350">
              <a:lnSpc>
                <a:spcPct val="8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2000" dirty="0"/>
              <a:t>Онлайн уроки проводятся далеко не во всех образовательных учреждениях, из-за чего трудно изучать новые темы</a:t>
            </a:r>
          </a:p>
          <a:p>
            <a:pPr marL="514350" indent="-514350">
              <a:lnSpc>
                <a:spcPct val="8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2000" dirty="0"/>
              <a:t>Очень много времени отнимают такие уроки как ИЗО, музыка, технология, физическая культура</a:t>
            </a:r>
          </a:p>
          <a:p>
            <a:pPr marL="514350" indent="-514350">
              <a:lnSpc>
                <a:spcPct val="8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2000" dirty="0"/>
              <a:t>Не все темы можно изучить дистанционно</a:t>
            </a:r>
          </a:p>
          <a:p>
            <a:pPr marL="514350" indent="-514350">
              <a:lnSpc>
                <a:spcPct val="8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2000" dirty="0"/>
              <a:t>Огромный «перегруз» учителей</a:t>
            </a:r>
          </a:p>
          <a:p>
            <a:pPr marL="514350" indent="-514350">
              <a:lnSpc>
                <a:spcPct val="8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2000" dirty="0"/>
              <a:t>Одной школой и даже одним учителем используются несколько различных онлайн-платформ и образовательных </a:t>
            </a:r>
            <a:r>
              <a:rPr lang="ru-RU" sz="2000" dirty="0" smtClean="0"/>
              <a:t>ресурсов</a:t>
            </a:r>
          </a:p>
          <a:p>
            <a:pPr marL="514350" indent="-514350">
              <a:lnSpc>
                <a:spcPct val="8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2000" dirty="0" smtClean="0"/>
              <a:t>…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BFC878-B5DA-419C-84C6-E4BBCD5A751D}" type="slidenum">
              <a:rPr lang="ru-RU" altLang="ru-RU" smtClean="0"/>
              <a:pPr>
                <a:defRPr/>
              </a:pPr>
              <a:t>18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611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pPr algn="l"/>
            <a:r>
              <a:rPr lang="ru-RU" sz="2800" dirty="0">
                <a:solidFill>
                  <a:srgbClr val="C00000"/>
                </a:solidFill>
              </a:rPr>
              <a:t>Выходы из ситуации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514350" indent="-514350">
              <a:lnSpc>
                <a:spcPct val="8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2000" dirty="0"/>
              <a:t>Выдача компьютеров и оборудования учителям и семьям на дом</a:t>
            </a:r>
          </a:p>
          <a:p>
            <a:pPr marL="514350" indent="-514350">
              <a:lnSpc>
                <a:spcPct val="8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2000" dirty="0"/>
              <a:t>Разработка готовых уроков, организация обмена уроками</a:t>
            </a:r>
          </a:p>
          <a:p>
            <a:pPr marL="514350" indent="-514350">
              <a:lnSpc>
                <a:spcPct val="8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2000" dirty="0"/>
              <a:t>Подбор офлайн ресурсов для детей, проживающих в населенных пунктах, где нет Интернета </a:t>
            </a:r>
          </a:p>
          <a:p>
            <a:pPr marL="514350" indent="-514350">
              <a:lnSpc>
                <a:spcPct val="8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2000" dirty="0"/>
              <a:t>Синхронизация объема домашних заданий по разным предметам в рамках одного класса</a:t>
            </a:r>
          </a:p>
          <a:p>
            <a:pPr marL="514350" indent="-514350">
              <a:lnSpc>
                <a:spcPct val="8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2000" dirty="0"/>
              <a:t>Минимизация количества используемых платформ и ресурсов</a:t>
            </a:r>
          </a:p>
          <a:p>
            <a:pPr marL="514350" indent="-514350">
              <a:lnSpc>
                <a:spcPct val="8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2000" dirty="0" smtClean="0"/>
              <a:t>Досрочное окончание учебного года по ряду предметов или их ведение без оценок и домашних заданий</a:t>
            </a:r>
            <a:endParaRPr lang="ru-RU" sz="2000" dirty="0"/>
          </a:p>
          <a:p>
            <a:pPr marL="514350" indent="-514350">
              <a:lnSpc>
                <a:spcPct val="8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2000" dirty="0" smtClean="0"/>
              <a:t>Перенос части сложных тем по отдельным предметам на </a:t>
            </a:r>
            <a:r>
              <a:rPr lang="ru-RU" sz="2000" dirty="0"/>
              <a:t>осень</a:t>
            </a:r>
          </a:p>
          <a:p>
            <a:pPr marL="514350" indent="-514350">
              <a:lnSpc>
                <a:spcPct val="8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2000" dirty="0"/>
              <a:t>Приобретение компьютеров</a:t>
            </a:r>
          </a:p>
          <a:p>
            <a:pPr marL="514350" indent="-514350">
              <a:lnSpc>
                <a:spcPct val="8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2000" dirty="0"/>
              <a:t>Работа с родителями по созданию условий и организации рабочего места ученика</a:t>
            </a:r>
          </a:p>
          <a:p>
            <a:pPr marL="514350" indent="-514350">
              <a:lnSpc>
                <a:spcPct val="8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2000" dirty="0"/>
              <a:t>Организация телевизионных передач, прежде всего для обучающихся в 9 и 11 классах</a:t>
            </a:r>
          </a:p>
          <a:p>
            <a:pPr marL="514350" indent="-514350">
              <a:lnSpc>
                <a:spcPct val="8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2000" dirty="0"/>
              <a:t>Проработка вопроса поощрения учителей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BFC878-B5DA-419C-84C6-E4BBCD5A751D}" type="slidenum">
              <a:rPr lang="ru-RU" altLang="ru-RU" smtClean="0"/>
              <a:pPr>
                <a:defRPr/>
              </a:pPr>
              <a:t>19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129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C54E75A3-1402-4716-BE17-68E7E034A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36762"/>
            <a:ext cx="7886700" cy="815974"/>
          </a:xfrm>
        </p:spPr>
        <p:txBody>
          <a:bodyPr>
            <a:noAutofit/>
          </a:bodyPr>
          <a:lstStyle/>
          <a:p>
            <a:pPr algn="l"/>
            <a:r>
              <a:rPr lang="ru-RU" sz="2800" dirty="0">
                <a:solidFill>
                  <a:srgbClr val="C00000"/>
                </a:solidFill>
                <a:latin typeface="+mn-lt"/>
              </a:rPr>
              <a:t>Реализация проектов по информатизации системы образования в Пермском крае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C9B2569D-F7D2-499E-B124-B9C24BF37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47774"/>
            <a:ext cx="5472608" cy="5493593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ru-RU" sz="1800" b="1" dirty="0"/>
              <a:t>Проект «Информатизация системы образования» (2005-2007 гг.)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800" dirty="0"/>
              <a:t>Создана сеть из </a:t>
            </a:r>
            <a:r>
              <a:rPr lang="ru-RU" sz="1800" b="1" dirty="0">
                <a:solidFill>
                  <a:srgbClr val="C00000"/>
                </a:solidFill>
              </a:rPr>
              <a:t>43</a:t>
            </a:r>
            <a:r>
              <a:rPr lang="ru-RU" sz="1800" dirty="0"/>
              <a:t> межшкольных методических центров (ММЦ)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800" dirty="0"/>
              <a:t>Проведено повышение квалификации </a:t>
            </a:r>
            <a:r>
              <a:rPr lang="ru-RU" sz="1800" b="1" dirty="0">
                <a:solidFill>
                  <a:srgbClr val="C00000"/>
                </a:solidFill>
              </a:rPr>
              <a:t>7 143</a:t>
            </a:r>
            <a:r>
              <a:rPr lang="ru-RU" sz="1800" dirty="0"/>
              <a:t> педагогов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800" dirty="0"/>
              <a:t>В </a:t>
            </a:r>
            <a:r>
              <a:rPr lang="ru-RU" sz="1800" b="1" dirty="0">
                <a:solidFill>
                  <a:srgbClr val="C00000"/>
                </a:solidFill>
              </a:rPr>
              <a:t>93%</a:t>
            </a:r>
            <a:r>
              <a:rPr lang="ru-RU" sz="1800" dirty="0"/>
              <a:t> школ созданы школьные команды по внедрению информационных технологий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800" b="1" dirty="0">
                <a:solidFill>
                  <a:srgbClr val="C00000"/>
                </a:solidFill>
              </a:rPr>
              <a:t>30 114</a:t>
            </a:r>
            <a:r>
              <a:rPr lang="ru-RU" sz="1800" dirty="0"/>
              <a:t> педагогов приняли участие в проекте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800" dirty="0"/>
              <a:t>Создана региональная база цифровых образовательных ресурсов (ЦОР) за счет приобретения ЦОР, создания ЦОР педагогами школ, вузов, техникумов</a:t>
            </a:r>
          </a:p>
          <a:p>
            <a:pPr marL="0" indent="0">
              <a:spcBef>
                <a:spcPts val="600"/>
              </a:spcBef>
              <a:buNone/>
            </a:pPr>
            <a:endParaRPr lang="ru-RU" sz="1050" b="1" dirty="0"/>
          </a:p>
          <a:p>
            <a:pPr marL="0" indent="0">
              <a:spcBef>
                <a:spcPts val="600"/>
              </a:spcBef>
              <a:buNone/>
            </a:pPr>
            <a:r>
              <a:rPr lang="ru-RU" sz="1800" b="1" dirty="0"/>
              <a:t>Федеральный проект по дистанционному образованию «Телешкола» (2006-2013 гг.)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800" dirty="0"/>
              <a:t>Принимали участие ежегодно </a:t>
            </a:r>
            <a:r>
              <a:rPr lang="ru-RU" sz="1800" b="1" dirty="0">
                <a:solidFill>
                  <a:srgbClr val="C00000"/>
                </a:solidFill>
              </a:rPr>
              <a:t>6-9 </a:t>
            </a:r>
            <a:r>
              <a:rPr lang="ru-RU" sz="1800" dirty="0"/>
              <a:t>тысяч </a:t>
            </a:r>
            <a:r>
              <a:rPr lang="ru-RU" sz="1800" dirty="0" smtClean="0"/>
              <a:t>учащихся, массовая подготовка учителей</a:t>
            </a:r>
            <a:endParaRPr lang="ru-RU" sz="1800" dirty="0"/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xmlns="" id="{82B01CD5-5CA4-4C6A-A017-0377DDE513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8971" r="28568" b="7668"/>
          <a:stretch/>
        </p:blipFill>
        <p:spPr bwMode="auto">
          <a:xfrm>
            <a:off x="5433300" y="1247775"/>
            <a:ext cx="3511550" cy="487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BFC878-B5DA-419C-84C6-E4BBCD5A751D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330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pPr algn="l"/>
            <a:r>
              <a:rPr lang="ru-RU" sz="2800" dirty="0">
                <a:solidFill>
                  <a:srgbClr val="C00000"/>
                </a:solidFill>
              </a:rPr>
              <a:t>Принятые решения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ru-RU" sz="2200" dirty="0"/>
              <a:t>Считаем, что ни в коем случае нельзя ставить «двойки» за несвоевременно отправленные выполненные домашние задания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ru-RU" sz="2200" dirty="0"/>
              <a:t>Школам разрешено закончить освоение учебных программ по предметам «ИЗО», «Музыка», «Технология», «Физкультура» и аттестовать школьникам по имеющимся у них результатам завершенных учебных периодов (четвертей/триместров). Но при этом, физкультура </a:t>
            </a:r>
            <a:r>
              <a:rPr lang="ru-RU" sz="2200" dirty="0" smtClean="0"/>
              <a:t>– в виде зарядки</a:t>
            </a:r>
            <a:endParaRPr lang="ru-RU" sz="2200" dirty="0"/>
          </a:p>
          <a:p>
            <a:pPr>
              <a:lnSpc>
                <a:spcPct val="8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ru-RU" sz="2200" dirty="0"/>
              <a:t>Школам разрешено перенести освоение части основной образовательной программы, неосвоенной в текущем учебном году, на следующий учебный год, кроме выпускных 9 и 11 </a:t>
            </a:r>
            <a:r>
              <a:rPr lang="ru-RU" sz="2200" dirty="0" smtClean="0"/>
              <a:t>классов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ru-RU" sz="2200" dirty="0" smtClean="0"/>
              <a:t>Предоставляем возможность </a:t>
            </a:r>
            <a:r>
              <a:rPr lang="ru-RU" sz="2200" dirty="0"/>
              <a:t>аттестовать </a:t>
            </a:r>
            <a:r>
              <a:rPr lang="ru-RU" sz="2200" dirty="0" smtClean="0"/>
              <a:t>учащихся 9 </a:t>
            </a:r>
            <a:r>
              <a:rPr lang="ru-RU" sz="2200" dirty="0"/>
              <a:t>и 11 </a:t>
            </a:r>
            <a:r>
              <a:rPr lang="ru-RU" sz="2200" dirty="0" smtClean="0"/>
              <a:t>классов </a:t>
            </a:r>
            <a:r>
              <a:rPr lang="ru-RU" sz="2200" dirty="0"/>
              <a:t>по предметам, не входящим в ГИА, по имеющимся результатам завершенных учебных </a:t>
            </a:r>
            <a:r>
              <a:rPr lang="ru-RU" sz="2200" dirty="0" smtClean="0"/>
              <a:t>периодов</a:t>
            </a:r>
            <a:endParaRPr lang="ru-RU" sz="2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BFC878-B5DA-419C-84C6-E4BBCD5A751D}" type="slidenum">
              <a:rPr lang="ru-RU" altLang="ru-RU" smtClean="0"/>
              <a:pPr>
                <a:defRPr/>
              </a:pPr>
              <a:t>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448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96" r="18878"/>
          <a:stretch/>
        </p:blipFill>
        <p:spPr>
          <a:xfrm>
            <a:off x="5681417" y="2950107"/>
            <a:ext cx="2052228" cy="340539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981" y="88329"/>
            <a:ext cx="8913019" cy="604367"/>
          </a:xfrm>
        </p:spPr>
        <p:txBody>
          <a:bodyPr>
            <a:noAutofit/>
          </a:bodyPr>
          <a:lstStyle/>
          <a:p>
            <a:pPr algn="l"/>
            <a:r>
              <a:rPr lang="ru-RU" sz="2800" dirty="0">
                <a:solidFill>
                  <a:srgbClr val="C00000"/>
                </a:solidFill>
              </a:rPr>
              <a:t>Отзывы о дистанционном обучении в Пермском крае</a:t>
            </a:r>
          </a:p>
        </p:txBody>
      </p:sp>
      <p:sp>
        <p:nvSpPr>
          <p:cNvPr id="6" name="AutoShape 2" descr="Image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74" b="7519"/>
          <a:stretch/>
        </p:blipFill>
        <p:spPr>
          <a:xfrm>
            <a:off x="363240" y="914475"/>
            <a:ext cx="5158980" cy="280221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026" name="Picture 2" descr="C:\Users\avgolubtsov\YandexDisk\Минобр5\Доклады и слайды\2020_ПОДГОТОВКА\2020_04_22 КС Общественная палата\IMG_5957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94" r="10306" b="19135"/>
          <a:stretch/>
        </p:blipFill>
        <p:spPr bwMode="auto">
          <a:xfrm>
            <a:off x="5681417" y="914475"/>
            <a:ext cx="2052228" cy="191464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3240" y="3862514"/>
            <a:ext cx="5158980" cy="249299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i="1" dirty="0"/>
              <a:t>Хочу выразить огромную благодарность директору МБОУ Гимназия Людмиле Ивановне </a:t>
            </a:r>
            <a:r>
              <a:rPr lang="ru-RU" sz="1200" i="1" dirty="0" err="1"/>
              <a:t>Муравской</a:t>
            </a:r>
            <a:r>
              <a:rPr lang="ru-RU" sz="1200" i="1" dirty="0"/>
              <a:t> за моментально оказанную помощь в предоставлении ноутбука для реализации на период дистанционного обучения моим детям. Спасибо Вам за </a:t>
            </a:r>
            <a:r>
              <a:rPr lang="ru-RU" sz="1200" i="1" dirty="0" err="1"/>
              <a:t>отзывчивость.Сердечно</a:t>
            </a:r>
            <a:r>
              <a:rPr lang="ru-RU" sz="1200" i="1" dirty="0"/>
              <a:t> благодарю Вас за принесенное в нашу  семью добро!</a:t>
            </a:r>
          </a:p>
          <a:p>
            <a:r>
              <a:rPr lang="ru-RU" sz="1200" i="1" dirty="0"/>
              <a:t>Период пандемии дал мне осознание ,отчасти даже  чувствую себя виноватой, за то, что недооценивала труд учителей.</a:t>
            </a:r>
          </a:p>
          <a:p>
            <a:r>
              <a:rPr lang="ru-RU" sz="1200" i="1" dirty="0"/>
              <a:t>Благодарю  классных руководителей  своих детей: </a:t>
            </a:r>
            <a:r>
              <a:rPr lang="ru-RU" sz="1200" i="1" dirty="0" err="1"/>
              <a:t>Курильчик</a:t>
            </a:r>
            <a:r>
              <a:rPr lang="ru-RU" sz="1200" i="1" dirty="0"/>
              <a:t> Жанну Михайловну и Бугрину Валентину Юрьевну они с нами 24/7, всегда нужная полезная информация, поддержка, </a:t>
            </a:r>
            <a:r>
              <a:rPr lang="ru-RU" sz="1200" i="1" dirty="0" err="1"/>
              <a:t>вебинары,советы</a:t>
            </a:r>
            <a:r>
              <a:rPr lang="ru-RU" sz="1200" i="1" dirty="0"/>
              <a:t> и строгий контроль.</a:t>
            </a:r>
          </a:p>
          <a:p>
            <a:r>
              <a:rPr lang="ru-RU" sz="1200" i="1" dirty="0"/>
              <a:t>ВЫ МОЛОДЦЫ!</a:t>
            </a:r>
          </a:p>
          <a:p>
            <a:r>
              <a:rPr lang="ru-RU" sz="1200" i="1" dirty="0"/>
              <a:t>Спасибо  большое всем!!</a:t>
            </a:r>
          </a:p>
          <a:p>
            <a:r>
              <a:rPr lang="ru-RU" sz="1200" i="1" dirty="0"/>
              <a:t>С уважением, Эмилия Сергеевна </a:t>
            </a:r>
            <a:r>
              <a:rPr lang="ru-RU" sz="1200" i="1" dirty="0" err="1"/>
              <a:t>Леманн</a:t>
            </a:r>
            <a:endParaRPr lang="ru-RU" sz="1200" i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BFC878-B5DA-419C-84C6-E4BBCD5A751D}" type="slidenum">
              <a:rPr lang="ru-RU" altLang="ru-RU" smtClean="0"/>
              <a:pPr>
                <a:defRPr/>
              </a:pPr>
              <a:t>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97973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BFC878-B5DA-419C-84C6-E4BBCD5A751D}" type="slidenum">
              <a:rPr lang="ru-RU" altLang="ru-RU" smtClean="0"/>
              <a:pPr>
                <a:defRPr/>
              </a:pPr>
              <a:t>22</a:t>
            </a:fld>
            <a:endParaRPr lang="ru-RU" altLang="ru-RU"/>
          </a:p>
        </p:txBody>
      </p:sp>
      <p:pic>
        <p:nvPicPr>
          <p:cNvPr id="5" name="f90b756a-cac1-4533-948e-181d73e53b7e" descr="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72"/>
          <a:stretch/>
        </p:blipFill>
        <p:spPr bwMode="auto">
          <a:xfrm>
            <a:off x="380524" y="743987"/>
            <a:ext cx="2255865" cy="5853365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f90b756a-cac1-4533-948e-181d73e53b7e" descr="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21"/>
          <a:stretch/>
        </p:blipFill>
        <p:spPr bwMode="auto">
          <a:xfrm>
            <a:off x="3059832" y="743988"/>
            <a:ext cx="4984052" cy="5853364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30981" y="88329"/>
            <a:ext cx="8913019" cy="604367"/>
          </a:xfrm>
        </p:spPr>
        <p:txBody>
          <a:bodyPr>
            <a:noAutofit/>
          </a:bodyPr>
          <a:lstStyle/>
          <a:p>
            <a:pPr algn="l"/>
            <a:r>
              <a:rPr lang="ru-RU" sz="2800" dirty="0">
                <a:solidFill>
                  <a:srgbClr val="C00000"/>
                </a:solidFill>
              </a:rPr>
              <a:t>Отзывы о дистанционном обучении в Пермском крае</a:t>
            </a:r>
          </a:p>
        </p:txBody>
      </p:sp>
    </p:spTree>
    <p:extLst>
      <p:ext uri="{BB962C8B-B14F-4D97-AF65-F5344CB8AC3E}">
        <p14:creationId xmlns:p14="http://schemas.microsoft.com/office/powerpoint/2010/main" val="2113375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BFC878-B5DA-419C-84C6-E4BBCD5A751D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61" b="23692"/>
          <a:stretch/>
        </p:blipFill>
        <p:spPr>
          <a:xfrm>
            <a:off x="6167235" y="4123226"/>
            <a:ext cx="2355969" cy="1765166"/>
          </a:xfrm>
          <a:prstGeom prst="rect">
            <a:avLst/>
          </a:prstGeom>
        </p:spPr>
      </p:pic>
      <p:sp>
        <p:nvSpPr>
          <p:cNvPr id="6" name="Заголовок 17"/>
          <p:cNvSpPr txBox="1">
            <a:spLocks/>
          </p:cNvSpPr>
          <p:nvPr/>
        </p:nvSpPr>
        <p:spPr>
          <a:xfrm>
            <a:off x="256060" y="712225"/>
            <a:ext cx="2980270" cy="3945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7" name="Заголовок 17"/>
          <p:cNvSpPr txBox="1">
            <a:spLocks/>
          </p:cNvSpPr>
          <p:nvPr/>
        </p:nvSpPr>
        <p:spPr>
          <a:xfrm>
            <a:off x="5314511" y="712225"/>
            <a:ext cx="2417327" cy="3509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2812" y="2767588"/>
            <a:ext cx="481301" cy="5682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19" b="89157" l="9639" r="89157">
                        <a14:foregroundMark x1="27711" y1="20482" x2="27711" y2="2048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8175" y="916262"/>
            <a:ext cx="491481" cy="4914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6250" l="9677" r="89247">
                        <a14:foregroundMark x1="21505" y1="53750" x2="21505" y2="53750"/>
                        <a14:foregroundMark x1="26882" y1="73750" x2="26882" y2="73750"/>
                        <a14:foregroundMark x1="45161" y1="83750" x2="45161" y2="83750"/>
                        <a14:foregroundMark x1="67742" y1="73750" x2="67742" y2="73750"/>
                        <a14:foregroundMark x1="76344" y1="53750" x2="76344" y2="53750"/>
                        <a14:foregroundMark x1="66667" y1="32500" x2="66667" y2="32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8175" y="1829751"/>
            <a:ext cx="643091" cy="55319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87848" y="2727932"/>
            <a:ext cx="45698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834</a:t>
            </a:r>
            <a:r>
              <a:rPr lang="ru-RU" b="1" dirty="0">
                <a:solidFill>
                  <a:prstClr val="black"/>
                </a:solidFill>
              </a:rPr>
              <a:t> учащихся</a:t>
            </a:r>
          </a:p>
          <a:p>
            <a:r>
              <a:rPr lang="ru-RU" sz="1600" dirty="0">
                <a:solidFill>
                  <a:prstClr val="black"/>
                </a:solidFill>
              </a:rPr>
              <a:t>Закрыты </a:t>
            </a:r>
            <a:r>
              <a:rPr lang="ru-RU" sz="1600" b="1" dirty="0">
                <a:solidFill>
                  <a:srgbClr val="C00000"/>
                </a:solidFill>
              </a:rPr>
              <a:t>33</a:t>
            </a:r>
            <a:r>
              <a:rPr lang="ru-RU" sz="1600" dirty="0">
                <a:solidFill>
                  <a:prstClr val="black"/>
                </a:solidFill>
              </a:rPr>
              <a:t> вакансии: по английскому языку, </a:t>
            </a:r>
          </a:p>
          <a:p>
            <a:pPr>
              <a:lnSpc>
                <a:spcPts val="1800"/>
              </a:lnSpc>
            </a:pPr>
            <a:r>
              <a:rPr lang="ru-RU" sz="1600" dirty="0">
                <a:solidFill>
                  <a:prstClr val="black"/>
                </a:solidFill>
              </a:rPr>
              <a:t>немецкому языку, физике, химии, биологии,  истории, географии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38870" y="971436"/>
            <a:ext cx="4154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24</a:t>
            </a:r>
            <a:r>
              <a:rPr lang="ru-RU" b="1" dirty="0">
                <a:solidFill>
                  <a:prstClr val="black"/>
                </a:solidFill>
              </a:rPr>
              <a:t> школы – 2019-2020 уч. год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7195" y="1907540"/>
            <a:ext cx="3626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14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b="1" dirty="0">
                <a:solidFill>
                  <a:prstClr val="black"/>
                </a:solidFill>
              </a:rPr>
              <a:t>территорий – 2019-2020 уч. год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15019" y="1173321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42526" y="608636"/>
            <a:ext cx="2247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</a:rPr>
              <a:t> 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6" name="Заголовок 3"/>
          <p:cNvSpPr txBox="1">
            <a:spLocks/>
          </p:cNvSpPr>
          <p:nvPr/>
        </p:nvSpPr>
        <p:spPr>
          <a:xfrm>
            <a:off x="362027" y="92388"/>
            <a:ext cx="8403054" cy="654286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ru-RU" sz="2800" dirty="0">
                <a:solidFill>
                  <a:srgbClr val="C00000"/>
                </a:solidFill>
                <a:latin typeface="+mn-lt"/>
              </a:rPr>
              <a:t>Краевая онлайн-Школа (с 2013 г.)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57" y="4739164"/>
            <a:ext cx="2556876" cy="195717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236331" y="5869831"/>
            <a:ext cx="2071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1 учитель – 1 класс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42928" y="6040489"/>
            <a:ext cx="2919382" cy="752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ru-RU" b="1" dirty="0">
                <a:solidFill>
                  <a:prstClr val="black"/>
                </a:solidFill>
              </a:rPr>
              <a:t>1 учитель – 1 виртуальный класс с учащимися разных школ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61" b="23692"/>
          <a:stretch/>
        </p:blipFill>
        <p:spPr>
          <a:xfrm>
            <a:off x="3649054" y="4116750"/>
            <a:ext cx="2355969" cy="1765166"/>
          </a:xfrm>
          <a:prstGeom prst="rect">
            <a:avLst/>
          </a:prstGeom>
        </p:spPr>
      </p:pic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val="2943187430"/>
              </p:ext>
            </p:extLst>
          </p:nvPr>
        </p:nvGraphicFramePr>
        <p:xfrm>
          <a:off x="6151186" y="4077072"/>
          <a:ext cx="2741294" cy="1972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1425480550"/>
              </p:ext>
            </p:extLst>
          </p:nvPr>
        </p:nvGraphicFramePr>
        <p:xfrm>
          <a:off x="3416817" y="4430401"/>
          <a:ext cx="2553353" cy="1361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45081" y="3959718"/>
            <a:ext cx="2956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Варианты дистанционного обучения: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596209" y="1044218"/>
            <a:ext cx="30128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Центр «Краевая онлайн-Школа» </a:t>
            </a:r>
          </a:p>
          <a:p>
            <a:r>
              <a:rPr lang="ru-RU" sz="1600" dirty="0">
                <a:solidFill>
                  <a:prstClr val="black"/>
                </a:solidFill>
              </a:rPr>
              <a:t>предоставляет электронную платформу для проведения уроков в онлайн-формате, осуществляет организационно-</a:t>
            </a:r>
          </a:p>
          <a:p>
            <a:r>
              <a:rPr lang="ru-RU" sz="1600" dirty="0">
                <a:solidFill>
                  <a:prstClr val="black"/>
                </a:solidFill>
              </a:rPr>
              <a:t>техническое, методическое сопровождение</a:t>
            </a:r>
          </a:p>
        </p:txBody>
      </p:sp>
    </p:spTree>
    <p:extLst>
      <p:ext uri="{BB962C8B-B14F-4D97-AF65-F5344CB8AC3E}">
        <p14:creationId xmlns:p14="http://schemas.microsoft.com/office/powerpoint/2010/main" val="278117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B36741-AFBE-4720-8B00-EEE0F3B38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024" y="188640"/>
            <a:ext cx="8504448" cy="851278"/>
          </a:xfrm>
        </p:spPr>
        <p:txBody>
          <a:bodyPr>
            <a:noAutofit/>
          </a:bodyPr>
          <a:lstStyle/>
          <a:p>
            <a:pPr algn="l"/>
            <a:r>
              <a:rPr lang="ru-RU" sz="2800" dirty="0">
                <a:solidFill>
                  <a:srgbClr val="C00000"/>
                </a:solidFill>
                <a:latin typeface="+mn-lt"/>
              </a:rPr>
              <a:t>Развитие единой телекоммуникационной сети «Образование </a:t>
            </a:r>
            <a:r>
              <a:rPr lang="en-US" sz="2800" dirty="0">
                <a:solidFill>
                  <a:srgbClr val="C00000"/>
                </a:solidFill>
                <a:latin typeface="+mn-lt"/>
              </a:rPr>
              <a:t>web2.0</a:t>
            </a:r>
            <a:r>
              <a:rPr lang="ru-RU" sz="2800" dirty="0">
                <a:solidFill>
                  <a:srgbClr val="C00000"/>
                </a:solidFill>
                <a:latin typeface="+mn-lt"/>
              </a:rPr>
              <a:t>» ( с 2008 г.)</a:t>
            </a:r>
          </a:p>
        </p:txBody>
      </p: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xmlns="" id="{3A7B4B4B-3CD1-4B36-A298-322B424BF33C}"/>
              </a:ext>
            </a:extLst>
          </p:cNvPr>
          <p:cNvGrpSpPr/>
          <p:nvPr/>
        </p:nvGrpSpPr>
        <p:grpSpPr>
          <a:xfrm>
            <a:off x="2079541" y="1305677"/>
            <a:ext cx="4634941" cy="4272314"/>
            <a:chOff x="2079541" y="1305677"/>
            <a:chExt cx="4634941" cy="4272314"/>
          </a:xfrm>
        </p:grpSpPr>
        <p:sp>
          <p:nvSpPr>
            <p:cNvPr id="8" name="Полилиния: фигура 7">
              <a:extLst>
                <a:ext uri="{FF2B5EF4-FFF2-40B4-BE49-F238E27FC236}">
                  <a16:creationId xmlns:a16="http://schemas.microsoft.com/office/drawing/2014/main" xmlns="" id="{F229DEE8-6F57-450C-8237-9B58F52D6C80}"/>
                </a:ext>
              </a:extLst>
            </p:cNvPr>
            <p:cNvSpPr/>
            <p:nvPr/>
          </p:nvSpPr>
          <p:spPr>
            <a:xfrm>
              <a:off x="3694510" y="2649961"/>
              <a:ext cx="1377859" cy="1583744"/>
            </a:xfrm>
            <a:custGeom>
              <a:avLst/>
              <a:gdLst>
                <a:gd name="connsiteX0" fmla="*/ 0 w 783021"/>
                <a:gd name="connsiteY0" fmla="*/ 340615 h 681229"/>
                <a:gd name="connsiteX1" fmla="*/ 170307 w 783021"/>
                <a:gd name="connsiteY1" fmla="*/ 0 h 681229"/>
                <a:gd name="connsiteX2" fmla="*/ 612714 w 783021"/>
                <a:gd name="connsiteY2" fmla="*/ 0 h 681229"/>
                <a:gd name="connsiteX3" fmla="*/ 783021 w 783021"/>
                <a:gd name="connsiteY3" fmla="*/ 340615 h 681229"/>
                <a:gd name="connsiteX4" fmla="*/ 612714 w 783021"/>
                <a:gd name="connsiteY4" fmla="*/ 681229 h 681229"/>
                <a:gd name="connsiteX5" fmla="*/ 170307 w 783021"/>
                <a:gd name="connsiteY5" fmla="*/ 681229 h 681229"/>
                <a:gd name="connsiteX6" fmla="*/ 0 w 783021"/>
                <a:gd name="connsiteY6" fmla="*/ 340615 h 681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3021" h="681229">
                  <a:moveTo>
                    <a:pt x="391510" y="0"/>
                  </a:moveTo>
                  <a:lnTo>
                    <a:pt x="783021" y="148167"/>
                  </a:lnTo>
                  <a:lnTo>
                    <a:pt x="783021" y="533062"/>
                  </a:lnTo>
                  <a:lnTo>
                    <a:pt x="391510" y="681229"/>
                  </a:lnTo>
                  <a:lnTo>
                    <a:pt x="0" y="533062"/>
                  </a:lnTo>
                  <a:lnTo>
                    <a:pt x="0" y="148167"/>
                  </a:lnTo>
                  <a:lnTo>
                    <a:pt x="391510" y="0"/>
                  </a:ln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0" tIns="141071" rIns="36000" bIns="141071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8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b="1" kern="1200" dirty="0">
                  <a:solidFill>
                    <a:schemeClr val="tx1"/>
                  </a:solidFill>
                </a:rPr>
                <a:t>Система электронных дневников и журналов</a:t>
              </a:r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xmlns="" id="{B7BF65C3-572E-422A-A293-31053D3A7D84}"/>
                </a:ext>
              </a:extLst>
            </p:cNvPr>
            <p:cNvSpPr/>
            <p:nvPr/>
          </p:nvSpPr>
          <p:spPr>
            <a:xfrm>
              <a:off x="2079541" y="2649961"/>
              <a:ext cx="1377859" cy="1583744"/>
            </a:xfrm>
            <a:custGeom>
              <a:avLst/>
              <a:gdLst>
                <a:gd name="connsiteX0" fmla="*/ 0 w 783021"/>
                <a:gd name="connsiteY0" fmla="*/ 340615 h 681229"/>
                <a:gd name="connsiteX1" fmla="*/ 170307 w 783021"/>
                <a:gd name="connsiteY1" fmla="*/ 0 h 681229"/>
                <a:gd name="connsiteX2" fmla="*/ 612714 w 783021"/>
                <a:gd name="connsiteY2" fmla="*/ 0 h 681229"/>
                <a:gd name="connsiteX3" fmla="*/ 783021 w 783021"/>
                <a:gd name="connsiteY3" fmla="*/ 340615 h 681229"/>
                <a:gd name="connsiteX4" fmla="*/ 612714 w 783021"/>
                <a:gd name="connsiteY4" fmla="*/ 681229 h 681229"/>
                <a:gd name="connsiteX5" fmla="*/ 170307 w 783021"/>
                <a:gd name="connsiteY5" fmla="*/ 681229 h 681229"/>
                <a:gd name="connsiteX6" fmla="*/ 0 w 783021"/>
                <a:gd name="connsiteY6" fmla="*/ 340615 h 681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3021" h="681229">
                  <a:moveTo>
                    <a:pt x="391510" y="0"/>
                  </a:moveTo>
                  <a:lnTo>
                    <a:pt x="783021" y="148167"/>
                  </a:lnTo>
                  <a:lnTo>
                    <a:pt x="783021" y="533062"/>
                  </a:lnTo>
                  <a:lnTo>
                    <a:pt x="391510" y="681229"/>
                  </a:lnTo>
                  <a:lnTo>
                    <a:pt x="0" y="533062"/>
                  </a:lnTo>
                  <a:lnTo>
                    <a:pt x="0" y="148167"/>
                  </a:lnTo>
                  <a:lnTo>
                    <a:pt x="39151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0" tIns="141071" rIns="36000" bIns="141071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8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b="1" kern="1200" dirty="0">
                  <a:solidFill>
                    <a:schemeClr val="tx1"/>
                  </a:solidFill>
                </a:rPr>
                <a:t>Размещение уроков в сети</a:t>
              </a:r>
              <a:r>
                <a:rPr lang="ru-RU" sz="1400" kern="1200" dirty="0">
                  <a:solidFill>
                    <a:schemeClr val="tx1"/>
                  </a:solidFill>
                </a:rPr>
                <a:t>, копилка уроков</a:t>
              </a:r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xmlns="" id="{5CCDD0D1-2047-49EA-AB05-F6E634A11C4A}"/>
                </a:ext>
              </a:extLst>
            </p:cNvPr>
            <p:cNvSpPr/>
            <p:nvPr/>
          </p:nvSpPr>
          <p:spPr>
            <a:xfrm>
              <a:off x="2900598" y="3994245"/>
              <a:ext cx="1377859" cy="1583744"/>
            </a:xfrm>
            <a:custGeom>
              <a:avLst/>
              <a:gdLst>
                <a:gd name="connsiteX0" fmla="*/ 0 w 783021"/>
                <a:gd name="connsiteY0" fmla="*/ 340615 h 681229"/>
                <a:gd name="connsiteX1" fmla="*/ 170307 w 783021"/>
                <a:gd name="connsiteY1" fmla="*/ 0 h 681229"/>
                <a:gd name="connsiteX2" fmla="*/ 612714 w 783021"/>
                <a:gd name="connsiteY2" fmla="*/ 0 h 681229"/>
                <a:gd name="connsiteX3" fmla="*/ 783021 w 783021"/>
                <a:gd name="connsiteY3" fmla="*/ 340615 h 681229"/>
                <a:gd name="connsiteX4" fmla="*/ 612714 w 783021"/>
                <a:gd name="connsiteY4" fmla="*/ 681229 h 681229"/>
                <a:gd name="connsiteX5" fmla="*/ 170307 w 783021"/>
                <a:gd name="connsiteY5" fmla="*/ 681229 h 681229"/>
                <a:gd name="connsiteX6" fmla="*/ 0 w 783021"/>
                <a:gd name="connsiteY6" fmla="*/ 340615 h 681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3021" h="681229">
                  <a:moveTo>
                    <a:pt x="391510" y="0"/>
                  </a:moveTo>
                  <a:lnTo>
                    <a:pt x="783021" y="148167"/>
                  </a:lnTo>
                  <a:lnTo>
                    <a:pt x="783021" y="533062"/>
                  </a:lnTo>
                  <a:lnTo>
                    <a:pt x="391510" y="681229"/>
                  </a:lnTo>
                  <a:lnTo>
                    <a:pt x="0" y="533062"/>
                  </a:lnTo>
                  <a:lnTo>
                    <a:pt x="0" y="148167"/>
                  </a:lnTo>
                  <a:lnTo>
                    <a:pt x="39151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0" tIns="141071" rIns="36000" bIns="141071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8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b="1" kern="1200" dirty="0">
                  <a:solidFill>
                    <a:schemeClr val="tx1"/>
                  </a:solidFill>
                </a:rPr>
                <a:t>Система совместной подготовки </a:t>
              </a:r>
              <a:r>
                <a:rPr lang="ru-RU" sz="1400" kern="1200" dirty="0">
                  <a:solidFill>
                    <a:schemeClr val="tx1"/>
                  </a:solidFill>
                </a:rPr>
                <a:t>педагогов к урокам</a:t>
              </a:r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xmlns="" id="{EA3E24A6-DFDA-4D32-B5C9-6E5D653D5D81}"/>
                </a:ext>
              </a:extLst>
            </p:cNvPr>
            <p:cNvSpPr/>
            <p:nvPr/>
          </p:nvSpPr>
          <p:spPr>
            <a:xfrm>
              <a:off x="4523628" y="1305677"/>
              <a:ext cx="1377859" cy="1583744"/>
            </a:xfrm>
            <a:custGeom>
              <a:avLst/>
              <a:gdLst>
                <a:gd name="connsiteX0" fmla="*/ 0 w 783021"/>
                <a:gd name="connsiteY0" fmla="*/ 340615 h 681229"/>
                <a:gd name="connsiteX1" fmla="*/ 170307 w 783021"/>
                <a:gd name="connsiteY1" fmla="*/ 0 h 681229"/>
                <a:gd name="connsiteX2" fmla="*/ 612714 w 783021"/>
                <a:gd name="connsiteY2" fmla="*/ 0 h 681229"/>
                <a:gd name="connsiteX3" fmla="*/ 783021 w 783021"/>
                <a:gd name="connsiteY3" fmla="*/ 340615 h 681229"/>
                <a:gd name="connsiteX4" fmla="*/ 612714 w 783021"/>
                <a:gd name="connsiteY4" fmla="*/ 681229 h 681229"/>
                <a:gd name="connsiteX5" fmla="*/ 170307 w 783021"/>
                <a:gd name="connsiteY5" fmla="*/ 681229 h 681229"/>
                <a:gd name="connsiteX6" fmla="*/ 0 w 783021"/>
                <a:gd name="connsiteY6" fmla="*/ 340615 h 681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3021" h="681229">
                  <a:moveTo>
                    <a:pt x="391510" y="0"/>
                  </a:moveTo>
                  <a:lnTo>
                    <a:pt x="783021" y="148167"/>
                  </a:lnTo>
                  <a:lnTo>
                    <a:pt x="783021" y="533062"/>
                  </a:lnTo>
                  <a:lnTo>
                    <a:pt x="391510" y="681229"/>
                  </a:lnTo>
                  <a:lnTo>
                    <a:pt x="0" y="533062"/>
                  </a:lnTo>
                  <a:lnTo>
                    <a:pt x="0" y="148167"/>
                  </a:lnTo>
                  <a:lnTo>
                    <a:pt x="39151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0" tIns="141071" rIns="36000" bIns="141071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8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b="1" kern="1200" dirty="0">
                  <a:solidFill>
                    <a:schemeClr val="tx1"/>
                  </a:solidFill>
                </a:rPr>
                <a:t>Сетевые сообщества </a:t>
              </a:r>
              <a:r>
                <a:rPr lang="ru-RU" sz="1400" kern="1200" dirty="0">
                  <a:solidFill>
                    <a:schemeClr val="tx1"/>
                  </a:solidFill>
                </a:rPr>
                <a:t>педагогов, руководителей, учащихся родителей</a:t>
              </a:r>
            </a:p>
          </p:txBody>
        </p:sp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xmlns="" id="{5B9E28EF-4B38-4628-8BFE-6BA66A824C2C}"/>
                </a:ext>
              </a:extLst>
            </p:cNvPr>
            <p:cNvSpPr/>
            <p:nvPr/>
          </p:nvSpPr>
          <p:spPr>
            <a:xfrm>
              <a:off x="5336623" y="2649961"/>
              <a:ext cx="1377859" cy="1583744"/>
            </a:xfrm>
            <a:custGeom>
              <a:avLst/>
              <a:gdLst>
                <a:gd name="connsiteX0" fmla="*/ 0 w 783021"/>
                <a:gd name="connsiteY0" fmla="*/ 340615 h 681229"/>
                <a:gd name="connsiteX1" fmla="*/ 170307 w 783021"/>
                <a:gd name="connsiteY1" fmla="*/ 0 h 681229"/>
                <a:gd name="connsiteX2" fmla="*/ 612714 w 783021"/>
                <a:gd name="connsiteY2" fmla="*/ 0 h 681229"/>
                <a:gd name="connsiteX3" fmla="*/ 783021 w 783021"/>
                <a:gd name="connsiteY3" fmla="*/ 340615 h 681229"/>
                <a:gd name="connsiteX4" fmla="*/ 612714 w 783021"/>
                <a:gd name="connsiteY4" fmla="*/ 681229 h 681229"/>
                <a:gd name="connsiteX5" fmla="*/ 170307 w 783021"/>
                <a:gd name="connsiteY5" fmla="*/ 681229 h 681229"/>
                <a:gd name="connsiteX6" fmla="*/ 0 w 783021"/>
                <a:gd name="connsiteY6" fmla="*/ 340615 h 681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3021" h="681229">
                  <a:moveTo>
                    <a:pt x="391510" y="0"/>
                  </a:moveTo>
                  <a:lnTo>
                    <a:pt x="783021" y="148167"/>
                  </a:lnTo>
                  <a:lnTo>
                    <a:pt x="783021" y="533062"/>
                  </a:lnTo>
                  <a:lnTo>
                    <a:pt x="391510" y="681229"/>
                  </a:lnTo>
                  <a:lnTo>
                    <a:pt x="0" y="533062"/>
                  </a:lnTo>
                  <a:lnTo>
                    <a:pt x="0" y="148167"/>
                  </a:lnTo>
                  <a:lnTo>
                    <a:pt x="39151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0" tIns="141071" rIns="36000" bIns="141071" numCol="1" spcCol="1270" anchor="ctr" anchorCtr="0">
              <a:noAutofit/>
            </a:bodyPr>
            <a:lstStyle/>
            <a:p>
              <a:pPr algn="ctr" defTabSz="222250">
                <a:lnSpc>
                  <a:spcPct val="8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>
                  <a:solidFill>
                    <a:schemeClr val="tx1"/>
                  </a:solidFill>
                </a:rPr>
                <a:t>С</a:t>
              </a:r>
              <a:r>
                <a:rPr lang="ru-RU" sz="1400" b="1" kern="1200" dirty="0">
                  <a:solidFill>
                    <a:schemeClr val="tx1"/>
                  </a:solidFill>
                </a:rPr>
                <a:t>оциальн</a:t>
              </a:r>
              <a:r>
                <a:rPr lang="ru-RU" sz="1400" b="1" dirty="0">
                  <a:solidFill>
                    <a:schemeClr val="tx1"/>
                  </a:solidFill>
                </a:rPr>
                <a:t>ая</a:t>
              </a:r>
              <a:r>
                <a:rPr lang="ru-RU" sz="1400" b="1" kern="1200" dirty="0">
                  <a:solidFill>
                    <a:schemeClr val="tx1"/>
                  </a:solidFill>
                </a:rPr>
                <a:t> сеть</a:t>
              </a:r>
              <a:r>
                <a:rPr lang="ru-RU" sz="1400" kern="1200" dirty="0">
                  <a:solidFill>
                    <a:schemeClr val="tx1"/>
                  </a:solidFill>
                </a:rPr>
                <a:t>: блоги, тематические сообщества, </a:t>
              </a:r>
              <a:r>
                <a:rPr lang="ru-RU" sz="1400" dirty="0">
                  <a:solidFill>
                    <a:schemeClr val="tx1"/>
                  </a:solidFill>
                </a:rPr>
                <a:t>чаты, </a:t>
              </a:r>
              <a:r>
                <a:rPr lang="ru-RU" sz="1400" kern="1200" dirty="0">
                  <a:solidFill>
                    <a:schemeClr val="tx1"/>
                  </a:solidFill>
                </a:rPr>
                <a:t>личные </a:t>
              </a:r>
              <a:r>
                <a:rPr lang="ru-RU" sz="1400" kern="1200" dirty="0" smtClean="0">
                  <a:solidFill>
                    <a:schemeClr val="tx1"/>
                  </a:solidFill>
                </a:rPr>
                <a:t>сообщения </a:t>
              </a:r>
              <a:endParaRPr lang="ru-RU" sz="1400" kern="1200" dirty="0">
                <a:solidFill>
                  <a:schemeClr val="tx1"/>
                </a:solidFill>
              </a:endParaRPr>
            </a:p>
          </p:txBody>
        </p:sp>
        <p:sp>
          <p:nvSpPr>
            <p:cNvPr id="23" name="Полилиния: фигура 22">
              <a:extLst>
                <a:ext uri="{FF2B5EF4-FFF2-40B4-BE49-F238E27FC236}">
                  <a16:creationId xmlns:a16="http://schemas.microsoft.com/office/drawing/2014/main" xmlns="" id="{A7245FCA-3D33-4C01-90A3-E07C0F687308}"/>
                </a:ext>
              </a:extLst>
            </p:cNvPr>
            <p:cNvSpPr/>
            <p:nvPr/>
          </p:nvSpPr>
          <p:spPr>
            <a:xfrm>
              <a:off x="4523626" y="3994245"/>
              <a:ext cx="1377861" cy="1583746"/>
            </a:xfrm>
            <a:custGeom>
              <a:avLst/>
              <a:gdLst>
                <a:gd name="connsiteX0" fmla="*/ 0 w 783021"/>
                <a:gd name="connsiteY0" fmla="*/ 340615 h 681229"/>
                <a:gd name="connsiteX1" fmla="*/ 170307 w 783021"/>
                <a:gd name="connsiteY1" fmla="*/ 0 h 681229"/>
                <a:gd name="connsiteX2" fmla="*/ 612714 w 783021"/>
                <a:gd name="connsiteY2" fmla="*/ 0 h 681229"/>
                <a:gd name="connsiteX3" fmla="*/ 783021 w 783021"/>
                <a:gd name="connsiteY3" fmla="*/ 340615 h 681229"/>
                <a:gd name="connsiteX4" fmla="*/ 612714 w 783021"/>
                <a:gd name="connsiteY4" fmla="*/ 681229 h 681229"/>
                <a:gd name="connsiteX5" fmla="*/ 170307 w 783021"/>
                <a:gd name="connsiteY5" fmla="*/ 681229 h 681229"/>
                <a:gd name="connsiteX6" fmla="*/ 0 w 783021"/>
                <a:gd name="connsiteY6" fmla="*/ 340615 h 681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3021" h="681229">
                  <a:moveTo>
                    <a:pt x="391510" y="0"/>
                  </a:moveTo>
                  <a:lnTo>
                    <a:pt x="783021" y="148167"/>
                  </a:lnTo>
                  <a:lnTo>
                    <a:pt x="783021" y="533062"/>
                  </a:lnTo>
                  <a:lnTo>
                    <a:pt x="391510" y="681229"/>
                  </a:lnTo>
                  <a:lnTo>
                    <a:pt x="0" y="533062"/>
                  </a:lnTo>
                  <a:lnTo>
                    <a:pt x="0" y="148167"/>
                  </a:lnTo>
                  <a:lnTo>
                    <a:pt x="39151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0" tIns="141071" rIns="36000" bIns="141072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8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b="1" kern="1200" dirty="0">
                  <a:solidFill>
                    <a:schemeClr val="tx1"/>
                  </a:solidFill>
                </a:rPr>
                <a:t>Система обратной связи </a:t>
              </a:r>
              <a:r>
                <a:rPr lang="ru-RU" sz="1400" kern="1200" dirty="0">
                  <a:solidFill>
                    <a:schemeClr val="tx1"/>
                  </a:solidFill>
                </a:rPr>
                <a:t>родителей с педагогами</a:t>
              </a:r>
            </a:p>
          </p:txBody>
        </p:sp>
        <p:sp>
          <p:nvSpPr>
            <p:cNvPr id="26" name="Полилиния: фигура 25">
              <a:extLst>
                <a:ext uri="{FF2B5EF4-FFF2-40B4-BE49-F238E27FC236}">
                  <a16:creationId xmlns:a16="http://schemas.microsoft.com/office/drawing/2014/main" xmlns="" id="{3150F5E3-8CCE-40A9-B2FD-C3AF5D030A89}"/>
                </a:ext>
              </a:extLst>
            </p:cNvPr>
            <p:cNvSpPr/>
            <p:nvPr/>
          </p:nvSpPr>
          <p:spPr>
            <a:xfrm>
              <a:off x="2881515" y="1305677"/>
              <a:ext cx="1377859" cy="1583744"/>
            </a:xfrm>
            <a:custGeom>
              <a:avLst/>
              <a:gdLst>
                <a:gd name="connsiteX0" fmla="*/ 0 w 783021"/>
                <a:gd name="connsiteY0" fmla="*/ 340615 h 681229"/>
                <a:gd name="connsiteX1" fmla="*/ 170307 w 783021"/>
                <a:gd name="connsiteY1" fmla="*/ 0 h 681229"/>
                <a:gd name="connsiteX2" fmla="*/ 612714 w 783021"/>
                <a:gd name="connsiteY2" fmla="*/ 0 h 681229"/>
                <a:gd name="connsiteX3" fmla="*/ 783021 w 783021"/>
                <a:gd name="connsiteY3" fmla="*/ 340615 h 681229"/>
                <a:gd name="connsiteX4" fmla="*/ 612714 w 783021"/>
                <a:gd name="connsiteY4" fmla="*/ 681229 h 681229"/>
                <a:gd name="connsiteX5" fmla="*/ 170307 w 783021"/>
                <a:gd name="connsiteY5" fmla="*/ 681229 h 681229"/>
                <a:gd name="connsiteX6" fmla="*/ 0 w 783021"/>
                <a:gd name="connsiteY6" fmla="*/ 340615 h 681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3021" h="681229">
                  <a:moveTo>
                    <a:pt x="391510" y="0"/>
                  </a:moveTo>
                  <a:lnTo>
                    <a:pt x="783021" y="148167"/>
                  </a:lnTo>
                  <a:lnTo>
                    <a:pt x="783021" y="533062"/>
                  </a:lnTo>
                  <a:lnTo>
                    <a:pt x="391510" y="681229"/>
                  </a:lnTo>
                  <a:lnTo>
                    <a:pt x="0" y="533062"/>
                  </a:lnTo>
                  <a:lnTo>
                    <a:pt x="0" y="148167"/>
                  </a:lnTo>
                  <a:lnTo>
                    <a:pt x="39151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000" tIns="141071" rIns="36000" bIns="141071" numCol="1" spcCol="1270" anchor="ctr" anchorCtr="0">
              <a:noAutofit/>
            </a:bodyPr>
            <a:lstStyle/>
            <a:p>
              <a:pPr marL="0" lvl="0" indent="0" algn="ctr" defTabSz="222250">
                <a:lnSpc>
                  <a:spcPct val="8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b="1" kern="1200" dirty="0">
                  <a:solidFill>
                    <a:schemeClr val="tx1"/>
                  </a:solidFill>
                </a:rPr>
                <a:t>Управление</a:t>
              </a:r>
              <a:r>
                <a:rPr lang="ru-RU" sz="1400" kern="1200" dirty="0">
                  <a:solidFill>
                    <a:schemeClr val="tx1"/>
                  </a:solidFill>
                </a:rPr>
                <a:t> школой и </a:t>
              </a:r>
              <a:r>
                <a:rPr lang="ru-RU" sz="1400" b="1" kern="1200" dirty="0">
                  <a:solidFill>
                    <a:schemeClr val="tx1"/>
                  </a:solidFill>
                </a:rPr>
                <a:t>система отчетности</a:t>
              </a:r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0AE6F56-BF85-4E08-AD54-138A4FEB4A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7"/>
          <a:stretch/>
        </p:blipFill>
        <p:spPr>
          <a:xfrm>
            <a:off x="0" y="5724525"/>
            <a:ext cx="4269933" cy="113347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20B94F70-934E-4EBF-8A11-5015A763A2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59"/>
          <a:stretch/>
        </p:blipFill>
        <p:spPr>
          <a:xfrm>
            <a:off x="4517578" y="5724524"/>
            <a:ext cx="4629150" cy="1133476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C167E42E-7BEC-41F1-B94A-DFBADF950C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523"/>
          <a:stretch/>
        </p:blipFill>
        <p:spPr>
          <a:xfrm>
            <a:off x="3679381" y="5724525"/>
            <a:ext cx="1152525" cy="1133475"/>
          </a:xfrm>
          <a:prstGeom prst="rect">
            <a:avLst/>
          </a:prstGeom>
        </p:spPr>
      </p:pic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xmlns="" id="{CB3B7ED2-9DF6-478B-B912-DD44A4B864F8}"/>
              </a:ext>
            </a:extLst>
          </p:cNvPr>
          <p:cNvCxnSpPr>
            <a:cxnSpLocks/>
          </p:cNvCxnSpPr>
          <p:nvPr/>
        </p:nvCxnSpPr>
        <p:spPr>
          <a:xfrm flipV="1">
            <a:off x="5072369" y="2364343"/>
            <a:ext cx="1353598" cy="672473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FBB3A99E-A35A-435B-9142-D3902274B42E}"/>
              </a:ext>
            </a:extLst>
          </p:cNvPr>
          <p:cNvSpPr txBox="1"/>
          <p:nvPr/>
        </p:nvSpPr>
        <p:spPr>
          <a:xfrm>
            <a:off x="6425967" y="1940916"/>
            <a:ext cx="1887523" cy="441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i="1" dirty="0"/>
              <a:t>Электронное расписание, оценки</a:t>
            </a:r>
          </a:p>
        </p:txBody>
      </p: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xmlns="" id="{D49F0F0C-49CF-4EE8-9528-B042088DC9CB}"/>
              </a:ext>
            </a:extLst>
          </p:cNvPr>
          <p:cNvCxnSpPr/>
          <p:nvPr/>
        </p:nvCxnSpPr>
        <p:spPr>
          <a:xfrm>
            <a:off x="6425967" y="2364343"/>
            <a:ext cx="146807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A9381C4F-C872-44DF-82AA-3A16EA4E15A4}"/>
              </a:ext>
            </a:extLst>
          </p:cNvPr>
          <p:cNvSpPr txBox="1"/>
          <p:nvPr/>
        </p:nvSpPr>
        <p:spPr>
          <a:xfrm>
            <a:off x="1065401" y="4596722"/>
            <a:ext cx="1887523" cy="441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1400" i="1" dirty="0"/>
              <a:t>Разработка уроков педагогами</a:t>
            </a:r>
          </a:p>
        </p:txBody>
      </p: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xmlns="" id="{4729F0D4-E2FA-45C3-BC70-769974361442}"/>
              </a:ext>
            </a:extLst>
          </p:cNvPr>
          <p:cNvCxnSpPr/>
          <p:nvPr/>
        </p:nvCxnSpPr>
        <p:spPr>
          <a:xfrm>
            <a:off x="6734651" y="3828185"/>
            <a:ext cx="146807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xmlns="" id="{3B848775-5A51-4DEE-9E81-EED88697F9B1}"/>
              </a:ext>
            </a:extLst>
          </p:cNvPr>
          <p:cNvCxnSpPr/>
          <p:nvPr/>
        </p:nvCxnSpPr>
        <p:spPr>
          <a:xfrm>
            <a:off x="1392091" y="5038061"/>
            <a:ext cx="146807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xmlns="" id="{C110A51E-2DCC-4A81-8970-61BEC2FDC933}"/>
              </a:ext>
            </a:extLst>
          </p:cNvPr>
          <p:cNvCxnSpPr/>
          <p:nvPr/>
        </p:nvCxnSpPr>
        <p:spPr>
          <a:xfrm>
            <a:off x="541090" y="3573016"/>
            <a:ext cx="146807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64924883-4D27-4B3F-A713-B80B2ED2C8D6}"/>
              </a:ext>
            </a:extLst>
          </p:cNvPr>
          <p:cNvSpPr txBox="1"/>
          <p:nvPr/>
        </p:nvSpPr>
        <p:spPr>
          <a:xfrm>
            <a:off x="238605" y="3131677"/>
            <a:ext cx="1887523" cy="441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1400" i="1" dirty="0"/>
              <a:t>Доступ к материалам уроков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2D95E65F-4083-4718-94FD-00580C54970C}"/>
              </a:ext>
            </a:extLst>
          </p:cNvPr>
          <p:cNvSpPr txBox="1"/>
          <p:nvPr/>
        </p:nvSpPr>
        <p:spPr>
          <a:xfrm>
            <a:off x="6688511" y="2867242"/>
            <a:ext cx="1887523" cy="958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i="1" dirty="0"/>
              <a:t>Электронное домашнее задание, обсуждение материала, сдача и проверка заданий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9975" y="5359399"/>
            <a:ext cx="2133600" cy="365125"/>
          </a:xfrm>
        </p:spPr>
        <p:txBody>
          <a:bodyPr/>
          <a:lstStyle/>
          <a:p>
            <a:pPr>
              <a:defRPr/>
            </a:pPr>
            <a:fld id="{06BFC878-B5DA-419C-84C6-E4BBCD5A751D}" type="slidenum">
              <a:rPr lang="ru-RU" altLang="ru-RU" smtClean="0"/>
              <a:pPr>
                <a:defRPr/>
              </a:pPr>
              <a:t>4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7805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6119906" cy="512161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ru-RU" altLang="ru-RU" sz="2200" dirty="0" smtClean="0"/>
              <a:t>Педагогическое сообщество Пермского края в онлайн пространстве:</a:t>
            </a:r>
            <a:r>
              <a:rPr lang="ru-RU" altLang="ru-RU" sz="2200" b="1" dirty="0" smtClean="0">
                <a:solidFill>
                  <a:srgbClr val="C00000"/>
                </a:solidFill>
              </a:rPr>
              <a:t> </a:t>
            </a:r>
            <a:r>
              <a:rPr lang="en-US" altLang="ru-RU" sz="2200" b="1" dirty="0" smtClean="0">
                <a:solidFill>
                  <a:srgbClr val="C00000"/>
                </a:solidFill>
              </a:rPr>
              <a:t>24 </a:t>
            </a:r>
            <a:r>
              <a:rPr lang="ru-RU" altLang="ru-RU" sz="2200" b="1" dirty="0">
                <a:solidFill>
                  <a:srgbClr val="C00000"/>
                </a:solidFill>
              </a:rPr>
              <a:t>тыс.</a:t>
            </a:r>
            <a:r>
              <a:rPr lang="ru-RU" altLang="ru-RU" sz="2200" dirty="0"/>
              <a:t> чел. участников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ru-RU" altLang="ru-RU" sz="2200" b="1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ru-RU" altLang="ru-RU" sz="2200" b="1" dirty="0"/>
              <a:t>Адрес сайта: </a:t>
            </a:r>
            <a:r>
              <a:rPr lang="ru-RU" altLang="ru-RU" sz="2200" u="sng" dirty="0">
                <a:hlinkClick r:id="rId2"/>
              </a:rPr>
              <a:t>http://educomm.iro.perm.ru</a:t>
            </a:r>
            <a:r>
              <a:rPr lang="ru-RU" altLang="ru-RU" sz="2200" dirty="0"/>
              <a:t>. 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ru-RU" altLang="ru-RU" sz="2200" b="1" dirty="0"/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ru-RU" altLang="ru-RU" sz="2200" b="1" dirty="0" smtClean="0"/>
              <a:t>Основные направления:</a:t>
            </a:r>
            <a:r>
              <a:rPr lang="ru-RU" altLang="ru-RU" sz="2200" dirty="0" smtClean="0"/>
              <a:t> </a:t>
            </a:r>
            <a:endParaRPr lang="ru-RU" altLang="ru-RU" sz="2200" dirty="0"/>
          </a:p>
          <a:p>
            <a:pPr lvl="1" indent="-342900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ru-RU" altLang="ru-RU" sz="2000" dirty="0" smtClean="0"/>
              <a:t>Обсуждение проблем</a:t>
            </a:r>
          </a:p>
          <a:p>
            <a:pPr lvl="1" indent="-342900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ru-RU" altLang="ru-RU" sz="2000" dirty="0" smtClean="0"/>
              <a:t>Формирование фокус-групп</a:t>
            </a:r>
          </a:p>
          <a:p>
            <a:pPr lvl="1" indent="-342900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ru-RU" altLang="ru-RU" sz="2000" dirty="0" smtClean="0"/>
              <a:t>Обмен опытом</a:t>
            </a:r>
            <a:endParaRPr lang="ru-RU" altLang="ru-RU" sz="2000" dirty="0"/>
          </a:p>
          <a:p>
            <a:pPr lvl="1" indent="-342900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ru-RU" sz="2000" dirty="0" smtClean="0"/>
              <a:t>Использование </a:t>
            </a:r>
            <a:r>
              <a:rPr lang="ru-RU" sz="2000" dirty="0"/>
              <a:t>ресурса портала для «горизонтального обучения» по системе Р2Р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ru-RU" altLang="ru-RU" sz="2200" dirty="0"/>
          </a:p>
        </p:txBody>
      </p:sp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6988970" cy="936625"/>
          </a:xfrm>
        </p:spPr>
        <p:txBody>
          <a:bodyPr/>
          <a:lstStyle/>
          <a:p>
            <a:pPr algn="l"/>
            <a:r>
              <a:rPr lang="ru-RU" altLang="ru-RU" sz="2800" dirty="0">
                <a:solidFill>
                  <a:srgbClr val="C00000"/>
                </a:solidFill>
              </a:rPr>
              <a:t>Единый информационно-методический портал для педагогов Пермского края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498" y="17982"/>
            <a:ext cx="1808559" cy="681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BFC878-B5DA-419C-84C6-E4BBCD5A751D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845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69507" y="1510031"/>
            <a:ext cx="1328287" cy="1414913"/>
          </a:xfrm>
          <a:prstGeom prst="roundRect">
            <a:avLst>
              <a:gd name="adj" fmla="val 7971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chemeClr val="tx1"/>
                </a:solidFill>
              </a:rPr>
              <a:t>ЭПОС.Школа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597795" y="1510031"/>
            <a:ext cx="539014" cy="14149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=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36809" y="1510031"/>
            <a:ext cx="1780673" cy="1414913"/>
          </a:xfrm>
          <a:prstGeom prst="roundRect">
            <a:avLst>
              <a:gd name="adj" fmla="val 8504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900"/>
              </a:lnSpc>
            </a:pPr>
            <a:r>
              <a:rPr lang="ru-RU" b="1" dirty="0">
                <a:solidFill>
                  <a:schemeClr val="tx1"/>
                </a:solidFill>
              </a:rPr>
              <a:t>Электронный дневник и журнал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17482" y="1510029"/>
            <a:ext cx="539014" cy="14149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456496" y="1510029"/>
            <a:ext cx="1992433" cy="1414913"/>
          </a:xfrm>
          <a:prstGeom prst="roundRect">
            <a:avLst>
              <a:gd name="adj" fmla="val 8504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2000" rIns="72000" rtlCol="0" anchor="ctr"/>
          <a:lstStyle/>
          <a:p>
            <a:pPr algn="ctr">
              <a:lnSpc>
                <a:spcPts val="1900"/>
              </a:lnSpc>
            </a:pPr>
            <a:r>
              <a:rPr lang="ru-RU" b="1" dirty="0">
                <a:solidFill>
                  <a:schemeClr val="tx1"/>
                </a:solidFill>
              </a:rPr>
              <a:t>Библиотека электронных образовательных ресурсов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48929" y="1510029"/>
            <a:ext cx="539014" cy="14149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987943" y="1510029"/>
            <a:ext cx="1915425" cy="1414913"/>
          </a:xfrm>
          <a:prstGeom prst="roundRect">
            <a:avLst>
              <a:gd name="adj" fmla="val 8504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900"/>
              </a:lnSpc>
            </a:pPr>
            <a:r>
              <a:rPr lang="ru-RU" b="1" dirty="0">
                <a:solidFill>
                  <a:schemeClr val="tx1"/>
                </a:solidFill>
              </a:rPr>
              <a:t>Инфраструктура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4258" y="3207583"/>
            <a:ext cx="60546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Пилотное внедрение: </a:t>
            </a:r>
            <a:r>
              <a:rPr lang="ru-RU" sz="2000" b="1" dirty="0">
                <a:solidFill>
                  <a:srgbClr val="C00000"/>
                </a:solidFill>
              </a:rPr>
              <a:t>15</a:t>
            </a:r>
            <a:r>
              <a:rPr lang="ru-RU" sz="2000" dirty="0"/>
              <a:t> школ г. Перми, </a:t>
            </a:r>
            <a:r>
              <a:rPr lang="ru-RU" sz="2000" b="1" dirty="0">
                <a:solidFill>
                  <a:srgbClr val="C00000"/>
                </a:solidFill>
              </a:rPr>
              <a:t>10</a:t>
            </a:r>
            <a:r>
              <a:rPr lang="ru-RU" sz="2000" dirty="0"/>
              <a:t> школ края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4258" y="3607693"/>
            <a:ext cx="8229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/>
              <a:t>Направления работы:</a:t>
            </a:r>
          </a:p>
          <a:p>
            <a:pPr marL="273050" indent="-273050">
              <a:buFont typeface="Wingdings" panose="05000000000000000000" pitchFamily="2" charset="2"/>
              <a:buChar char="§"/>
            </a:pPr>
            <a:r>
              <a:rPr lang="ru-RU" sz="2000" dirty="0"/>
              <a:t>Методическое сопровождение сотрудников школ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/>
              <a:t>Обучение сотрудников школ по сетевому принципу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/>
              <a:t>Приобретение оборудования для пилотных школ</a:t>
            </a:r>
          </a:p>
          <a:p>
            <a:pPr marL="800100" lvl="1" indent="-342900">
              <a:buFont typeface="Calibri" panose="020F0502020204030204" pitchFamily="34" charset="0"/>
              <a:buChar char="–"/>
            </a:pPr>
            <a:r>
              <a:rPr lang="ru-RU" sz="2000" dirty="0"/>
              <a:t>интерактивные комплексы</a:t>
            </a:r>
          </a:p>
          <a:p>
            <a:pPr marL="800100" lvl="1" indent="-342900">
              <a:buFont typeface="Calibri" panose="020F0502020204030204" pitchFamily="34" charset="0"/>
              <a:buChar char="–"/>
            </a:pPr>
            <a:r>
              <a:rPr lang="ru-RU" sz="2000" dirty="0"/>
              <a:t>компьютеры и ноутбуки</a:t>
            </a:r>
          </a:p>
          <a:p>
            <a:pPr marL="800100" lvl="1" indent="-342900">
              <a:buFont typeface="Calibri" panose="020F0502020204030204" pitchFamily="34" charset="0"/>
              <a:buChar char="–"/>
            </a:pPr>
            <a:r>
              <a:rPr lang="ru-RU" sz="2000" dirty="0"/>
              <a:t>сетевое оборудование</a:t>
            </a:r>
          </a:p>
        </p:txBody>
      </p:sp>
      <p:pic>
        <p:nvPicPr>
          <p:cNvPr id="14" name="Picture 4" descr="https://www.mobile-multimedia.ru/assets/images/plasm/84/led_84_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277" y="3135262"/>
            <a:ext cx="1996091" cy="1238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277" y="4473199"/>
            <a:ext cx="1996091" cy="124792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05969" y="5085184"/>
            <a:ext cx="1978199" cy="116845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66" b="20857"/>
          <a:stretch/>
        </p:blipFill>
        <p:spPr>
          <a:xfrm flipH="1">
            <a:off x="6007553" y="5005837"/>
            <a:ext cx="2133600" cy="124766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352" b="93796" l="0" r="962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911" y="5765838"/>
            <a:ext cx="749300" cy="543482"/>
          </a:xfrm>
          <a:prstGeom prst="rect">
            <a:avLst/>
          </a:prstGeom>
        </p:spPr>
      </p:pic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90279F-62A3-47A9-BB75-59249051AF0A}" type="slidenum">
              <a:rPr lang="ru-RU" altLang="ru-RU" sz="1400" smtClean="0"/>
              <a:pPr>
                <a:defRPr/>
              </a:pPr>
              <a:t>6</a:t>
            </a:fld>
            <a:endParaRPr lang="ru-RU" altLang="ru-RU" sz="140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99462" y="260648"/>
            <a:ext cx="8603905" cy="922114"/>
          </a:xfrm>
        </p:spPr>
        <p:txBody>
          <a:bodyPr/>
          <a:lstStyle/>
          <a:p>
            <a:pPr algn="l"/>
            <a:r>
              <a:rPr lang="ru-RU" sz="2800" dirty="0">
                <a:solidFill>
                  <a:srgbClr val="C00000"/>
                </a:solidFill>
              </a:rPr>
              <a:t>Внедрение информационной системы «ЭПОС.Школа» (с 2019 г.)</a:t>
            </a:r>
          </a:p>
        </p:txBody>
      </p:sp>
    </p:spTree>
    <p:extLst>
      <p:ext uri="{BB962C8B-B14F-4D97-AF65-F5344CB8AC3E}">
        <p14:creationId xmlns:p14="http://schemas.microsoft.com/office/powerpoint/2010/main" val="229089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30614A-4C4F-4B0E-BC10-6ED50A4CE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967"/>
          </a:xfrm>
        </p:spPr>
        <p:txBody>
          <a:bodyPr/>
          <a:lstStyle/>
          <a:p>
            <a:pPr algn="l"/>
            <a:r>
              <a:rPr lang="ru-RU" sz="2800" dirty="0">
                <a:solidFill>
                  <a:srgbClr val="C00000"/>
                </a:solidFill>
              </a:rPr>
              <a:t>Информационная инфраструктура школ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/>
          <a:lstStyle/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ru-RU" sz="2000" dirty="0"/>
              <a:t>Подключение школ к высокоскоростному доступу к сети Интернет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endParaRPr lang="ru-RU" sz="2400" dirty="0" smtClean="0"/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endParaRPr lang="ru-RU" sz="2400" dirty="0" smtClean="0"/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endParaRPr lang="ru-RU" sz="2400" dirty="0"/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endParaRPr lang="ru-RU" sz="2400" dirty="0"/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endParaRPr lang="ru-RU" sz="2400" dirty="0"/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ru-RU" sz="2000" dirty="0"/>
              <a:t>Приобретение компьютерной техники</a:t>
            </a:r>
          </a:p>
          <a:p>
            <a:pPr marL="914400" lvl="1" indent="-51435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sz="1800" dirty="0"/>
              <a:t>С 2019 г. и далее постоянно - 200 млн. руб./год на компьютеры для школ (2019 год – более </a:t>
            </a:r>
            <a:r>
              <a:rPr lang="ru-RU" sz="1800" b="1" dirty="0">
                <a:solidFill>
                  <a:srgbClr val="C00000"/>
                </a:solidFill>
              </a:rPr>
              <a:t>3 000 </a:t>
            </a:r>
            <a:r>
              <a:rPr lang="ru-RU" sz="1800" dirty="0"/>
              <a:t>компьютеров, для школ, внедряющих </a:t>
            </a:r>
            <a:r>
              <a:rPr lang="ru-RU" sz="1800" dirty="0" smtClean="0"/>
              <a:t>систему </a:t>
            </a:r>
            <a:r>
              <a:rPr lang="ru-RU" sz="1800" b="1" dirty="0" smtClean="0">
                <a:solidFill>
                  <a:schemeClr val="accent1"/>
                </a:solidFill>
              </a:rPr>
              <a:t>ЭПОС.Школа</a:t>
            </a:r>
            <a:r>
              <a:rPr lang="ru-RU" sz="1800" dirty="0"/>
              <a:t>)</a:t>
            </a:r>
          </a:p>
          <a:p>
            <a:pPr marL="914400" lvl="1" indent="-51435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sz="1800" dirty="0"/>
              <a:t>2020-2021 гг. поставка интерактивных комплексов и компьютеров в </a:t>
            </a:r>
            <a:r>
              <a:rPr lang="ru-RU" sz="1800" b="1" dirty="0">
                <a:solidFill>
                  <a:srgbClr val="C00000"/>
                </a:solidFill>
              </a:rPr>
              <a:t>120</a:t>
            </a:r>
            <a:r>
              <a:rPr lang="ru-RU" sz="1800" dirty="0"/>
              <a:t> школ в рамках федерального проекта </a:t>
            </a:r>
            <a:r>
              <a:rPr lang="ru-RU" sz="1800" b="1" dirty="0">
                <a:solidFill>
                  <a:schemeClr val="accent1"/>
                </a:solidFill>
              </a:rPr>
              <a:t>«Цифровая образовательная среда»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endParaRPr lang="ru-RU" sz="2000" dirty="0" smtClean="0"/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ru-RU" sz="2000" dirty="0" smtClean="0"/>
              <a:t>Внутренняя </a:t>
            </a:r>
            <a:r>
              <a:rPr lang="ru-RU" sz="2000" dirty="0"/>
              <a:t>ИТ-инфраструктура школ</a:t>
            </a:r>
          </a:p>
          <a:p>
            <a:pPr marL="914400" lvl="1" indent="-51435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sz="1800" dirty="0"/>
              <a:t>2019 г.- </a:t>
            </a:r>
            <a:r>
              <a:rPr lang="en-US" sz="1800" dirty="0" smtClean="0"/>
              <a:t>Wi-Fi </a:t>
            </a:r>
            <a:r>
              <a:rPr lang="ru-RU" sz="1800" dirty="0"/>
              <a:t>в </a:t>
            </a:r>
            <a:r>
              <a:rPr lang="ru-RU" sz="1800" b="1" dirty="0">
                <a:solidFill>
                  <a:srgbClr val="C00000"/>
                </a:solidFill>
              </a:rPr>
              <a:t>25</a:t>
            </a:r>
            <a:r>
              <a:rPr lang="ru-RU" sz="1800" dirty="0"/>
              <a:t> пилотных школах, внедряющих </a:t>
            </a:r>
            <a:r>
              <a:rPr lang="ru-RU" sz="1800" dirty="0" smtClean="0"/>
              <a:t>систему </a:t>
            </a:r>
            <a:r>
              <a:rPr lang="ru-RU" sz="1800" b="1" dirty="0" smtClean="0">
                <a:solidFill>
                  <a:schemeClr val="accent1"/>
                </a:solidFill>
              </a:rPr>
              <a:t>ЭПОС.Школа</a:t>
            </a:r>
            <a:endParaRPr lang="ru-RU" sz="1800" b="1" dirty="0">
              <a:solidFill>
                <a:schemeClr val="accent1"/>
              </a:solidFill>
            </a:endParaRPr>
          </a:p>
          <a:p>
            <a:pPr marL="914400" lvl="1" indent="-51435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sz="1800" dirty="0"/>
              <a:t>2019-2020 гг. в рамках федерального проекта </a:t>
            </a:r>
            <a:r>
              <a:rPr lang="ru-RU" sz="1800" b="1" dirty="0">
                <a:solidFill>
                  <a:schemeClr val="accent1"/>
                </a:solidFill>
              </a:rPr>
              <a:t>«Информационная инфраструктура» </a:t>
            </a:r>
            <a:r>
              <a:rPr lang="ru-RU" sz="1800" dirty="0"/>
              <a:t>- </a:t>
            </a:r>
            <a:r>
              <a:rPr lang="ru-RU" sz="1800" b="1" dirty="0">
                <a:solidFill>
                  <a:srgbClr val="C00000"/>
                </a:solidFill>
              </a:rPr>
              <a:t>173</a:t>
            </a:r>
            <a:r>
              <a:rPr lang="ru-RU" sz="1800" dirty="0"/>
              <a:t> комплекта оборудования для локальных сетей, систем видеонаблюдения и контроля управления доступом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BFC878-B5DA-419C-84C6-E4BBCD5A751D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17335000"/>
              </p:ext>
            </p:extLst>
          </p:nvPr>
        </p:nvGraphicFramePr>
        <p:xfrm>
          <a:off x="1043608" y="1268760"/>
          <a:ext cx="7272808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971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648072"/>
          </a:xfrm>
        </p:spPr>
        <p:txBody>
          <a:bodyPr/>
          <a:lstStyle/>
          <a:p>
            <a:pPr algn="l"/>
            <a:r>
              <a:rPr lang="ru-RU" sz="2800" dirty="0">
                <a:solidFill>
                  <a:srgbClr val="C00000"/>
                </a:solidFill>
              </a:rPr>
              <a:t>Возможность организации дистанционного образования</a:t>
            </a:r>
          </a:p>
        </p:txBody>
      </p:sp>
      <p:graphicFrame>
        <p:nvGraphicFramePr>
          <p:cNvPr id="15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2052947"/>
              </p:ext>
            </p:extLst>
          </p:nvPr>
        </p:nvGraphicFramePr>
        <p:xfrm>
          <a:off x="251520" y="1566934"/>
          <a:ext cx="4096072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15144" y="809804"/>
            <a:ext cx="381642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600" b="1" dirty="0"/>
              <a:t>Обеспеченность средствами для дистанционного обучения школьников на дому</a:t>
            </a:r>
          </a:p>
        </p:txBody>
      </p:sp>
      <p:graphicFrame>
        <p:nvGraphicFramePr>
          <p:cNvPr id="17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5223852"/>
              </p:ext>
            </p:extLst>
          </p:nvPr>
        </p:nvGraphicFramePr>
        <p:xfrm>
          <a:off x="4609658" y="1568949"/>
          <a:ext cx="4096072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707632" y="809804"/>
            <a:ext cx="381642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600" b="1" dirty="0"/>
              <a:t>Обеспеченность средствами для дистанционного обучения студентов СПО на дому</a:t>
            </a: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1560488" y="5529268"/>
            <a:ext cx="181100" cy="187483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1827313" y="5495931"/>
            <a:ext cx="108843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srgbClr val="000000"/>
                </a:solidFill>
                <a:latin typeface="Calibri" pitchFamily="34" charset="0"/>
              </a:rPr>
              <a:t>Обеспечены</a:t>
            </a:r>
            <a:endParaRPr lang="ru-RU" altLang="ru-RU" sz="2400" dirty="0"/>
          </a:p>
        </p:txBody>
      </p: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1560488" y="5972181"/>
            <a:ext cx="181100" cy="18748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22" name="Rectangle 17"/>
          <p:cNvSpPr>
            <a:spLocks noChangeArrowheads="1"/>
          </p:cNvSpPr>
          <p:nvPr/>
        </p:nvSpPr>
        <p:spPr bwMode="auto">
          <a:xfrm>
            <a:off x="1827313" y="5940431"/>
            <a:ext cx="60399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1" hangingPunct="1"/>
            <a:r>
              <a:rPr lang="ru-RU" altLang="ru-RU" sz="1600" dirty="0">
                <a:solidFill>
                  <a:srgbClr val="000000"/>
                </a:solidFill>
                <a:latin typeface="Calibri" pitchFamily="34" charset="0"/>
              </a:rPr>
              <a:t>Неустойчивый доступ в интернет / только смартфон / устаревшее ПО</a:t>
            </a:r>
          </a:p>
        </p:txBody>
      </p:sp>
      <p:sp>
        <p:nvSpPr>
          <p:cNvPr id="23" name="Rectangle 19"/>
          <p:cNvSpPr>
            <a:spLocks noChangeArrowheads="1"/>
          </p:cNvSpPr>
          <p:nvPr/>
        </p:nvSpPr>
        <p:spPr bwMode="auto">
          <a:xfrm>
            <a:off x="1560488" y="6416681"/>
            <a:ext cx="181100" cy="187483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1827313" y="6383343"/>
            <a:ext cx="428604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srgbClr val="000000"/>
                </a:solidFill>
                <a:latin typeface="Calibri" pitchFamily="34" charset="0"/>
              </a:rPr>
              <a:t>Не имеют средств для дистанционного обучения</a:t>
            </a:r>
            <a:endParaRPr lang="ru-RU" altLang="ru-RU" sz="2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BFC878-B5DA-419C-84C6-E4BBCD5A751D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229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5950" y="36236"/>
            <a:ext cx="8528184" cy="842324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ru-RU" altLang="ru-RU" sz="2400" dirty="0">
                <a:solidFill>
                  <a:srgbClr val="C00000"/>
                </a:solidFill>
              </a:rPr>
              <a:t>Организация дистанционного образования</a:t>
            </a:r>
            <a:br>
              <a:rPr lang="ru-RU" altLang="ru-RU" sz="2400" dirty="0">
                <a:solidFill>
                  <a:srgbClr val="C00000"/>
                </a:solidFill>
              </a:rPr>
            </a:br>
            <a:r>
              <a:rPr lang="ru-RU" altLang="ru-RU" sz="2400" dirty="0">
                <a:solidFill>
                  <a:srgbClr val="C00000"/>
                </a:solidFill>
              </a:rPr>
              <a:t>(</a:t>
            </a:r>
            <a:r>
              <a:rPr lang="en-US" altLang="ru-RU" sz="2400" dirty="0">
                <a:solidFill>
                  <a:srgbClr val="C00000"/>
                </a:solidFill>
                <a:hlinkClick r:id="rId2"/>
              </a:rPr>
              <a:t>http://distance.permkrai.ru</a:t>
            </a:r>
            <a:r>
              <a:rPr lang="en-US" altLang="ru-RU" sz="2400" dirty="0">
                <a:solidFill>
                  <a:srgbClr val="C00000"/>
                </a:solidFill>
              </a:rPr>
              <a:t>)</a:t>
            </a:r>
            <a:r>
              <a:rPr lang="ru-RU" altLang="ru-RU" sz="2800" dirty="0">
                <a:solidFill>
                  <a:srgbClr val="C00000"/>
                </a:solidFill>
              </a:rPr>
              <a:t/>
            </a:r>
            <a:br>
              <a:rPr lang="ru-RU" altLang="ru-RU" sz="2800" dirty="0">
                <a:solidFill>
                  <a:srgbClr val="C00000"/>
                </a:solidFill>
              </a:rPr>
            </a:br>
            <a:r>
              <a:rPr lang="ru-RU" altLang="ru-RU" sz="1600" i="1" dirty="0"/>
              <a:t>(с 06 по 17 апреля посетили более 20 тысяч пользователей)</a:t>
            </a:r>
            <a:endParaRPr lang="ru-RU" altLang="ru-RU" i="1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395536" y="2170372"/>
            <a:ext cx="8416826" cy="4643004"/>
            <a:chOff x="395536" y="1153552"/>
            <a:chExt cx="8416826" cy="4643004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793" y="1153552"/>
              <a:ext cx="3884604" cy="3163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4648"/>
            <a:stretch/>
          </p:blipFill>
          <p:spPr bwMode="auto">
            <a:xfrm>
              <a:off x="395536" y="4354575"/>
              <a:ext cx="4035955" cy="1360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3586"/>
            <a:stretch/>
          </p:blipFill>
          <p:spPr bwMode="auto">
            <a:xfrm>
              <a:off x="4921525" y="1153552"/>
              <a:ext cx="3890514" cy="834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201"/>
            <a:stretch/>
          </p:blipFill>
          <p:spPr bwMode="auto">
            <a:xfrm>
              <a:off x="4921525" y="3244807"/>
              <a:ext cx="3890514" cy="2551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4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842"/>
            <a:stretch/>
          </p:blipFill>
          <p:spPr bwMode="auto">
            <a:xfrm>
              <a:off x="4921848" y="2320305"/>
              <a:ext cx="3890514" cy="668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4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550" b="43626"/>
            <a:stretch/>
          </p:blipFill>
          <p:spPr bwMode="auto">
            <a:xfrm>
              <a:off x="4921848" y="2132856"/>
              <a:ext cx="3890514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4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08" t="26202" r="50000" b="51785"/>
            <a:stretch/>
          </p:blipFill>
          <p:spPr bwMode="auto">
            <a:xfrm>
              <a:off x="6863131" y="1292575"/>
              <a:ext cx="991763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57326" y="6404707"/>
            <a:ext cx="2133600" cy="365125"/>
          </a:xfrm>
        </p:spPr>
        <p:txBody>
          <a:bodyPr/>
          <a:lstStyle/>
          <a:p>
            <a:pPr>
              <a:defRPr/>
            </a:pPr>
            <a:fld id="{06BFC878-B5DA-419C-84C6-E4BBCD5A751D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9"/>
          <a:stretch/>
        </p:blipFill>
        <p:spPr bwMode="auto">
          <a:xfrm>
            <a:off x="428194" y="858484"/>
            <a:ext cx="8151316" cy="1229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469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1155</TotalTime>
  <Words>1653</Words>
  <Application>Microsoft Office PowerPoint</Application>
  <PresentationFormat>Экран (4:3)</PresentationFormat>
  <Paragraphs>272</Paragraphs>
  <Slides>22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Об организации удаленного обучения  в Пермском крае в условиях распространения коронавирусной инфекции</vt:lpstr>
      <vt:lpstr>Реализация проектов по информатизации системы образования в Пермском крае</vt:lpstr>
      <vt:lpstr>Презентация PowerPoint</vt:lpstr>
      <vt:lpstr>Развитие единой телекоммуникационной сети «Образование web2.0» ( с 2008 г.)</vt:lpstr>
      <vt:lpstr>Единый информационно-методический портал для педагогов Пермского края</vt:lpstr>
      <vt:lpstr>Внедрение информационной системы «ЭПОС.Школа» (с 2019 г.)</vt:lpstr>
      <vt:lpstr>Информационная инфраструктура школ</vt:lpstr>
      <vt:lpstr>Возможность организации дистанционного образования</vt:lpstr>
      <vt:lpstr>Организация дистанционного образования (http://distance.permkrai.ru) (с 06 по 17 апреля посетили более 20 тысяч пользователей)</vt:lpstr>
      <vt:lpstr>Наиболее востребованные платформы и ресурсы</vt:lpstr>
      <vt:lpstr>Презентация PowerPoint</vt:lpstr>
      <vt:lpstr>Нормативное обеспечение дистанционного обучения</vt:lpstr>
      <vt:lpstr>Передача компьютерной техники педагогам и детям для реализации дистанционного обучения</vt:lpstr>
      <vt:lpstr>Передача компьютеров из школ ученикам на дом (примеры территорий)</vt:lpstr>
      <vt:lpstr>Образовательные ресурсы для подготовки к ЕГЭ и ОГЭ</vt:lpstr>
      <vt:lpstr>Повышение квалификации и обмен опытом использования ЦОР и ведения дистанционных уроков</vt:lpstr>
      <vt:lpstr>Краевая конференция «Цифровизация экономики и общества: вызов для системы образования»</vt:lpstr>
      <vt:lpstr>Проблемы</vt:lpstr>
      <vt:lpstr>Выходы из ситуации</vt:lpstr>
      <vt:lpstr>Принятые решения</vt:lpstr>
      <vt:lpstr>Отзывы о дистанционном обучении в Пермском крае</vt:lpstr>
      <vt:lpstr>Отзывы о дистанционном обучении в Пермском крае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 публичного выступления</dc:title>
  <dc:creator>Голубцов Алексей Валерьевич</dc:creator>
  <cp:lastModifiedBy>Голубцов Алексей Валерьевич</cp:lastModifiedBy>
  <cp:revision>107</cp:revision>
  <cp:lastPrinted>2020-03-19T04:30:31Z</cp:lastPrinted>
  <dcterms:created xsi:type="dcterms:W3CDTF">2020-03-18T12:03:47Z</dcterms:created>
  <dcterms:modified xsi:type="dcterms:W3CDTF">2020-04-21T09:53:25Z</dcterms:modified>
</cp:coreProperties>
</file>