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4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8" r:id="rId13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313472114209532E-2"/>
          <c:y val="0.25144577189836048"/>
          <c:w val="0.93937305577158092"/>
          <c:h val="0.54398717602806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обращений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2141</c:v>
                </c:pt>
                <c:pt idx="1">
                  <c:v>2031</c:v>
                </c:pt>
                <c:pt idx="2">
                  <c:v>2133</c:v>
                </c:pt>
                <c:pt idx="3">
                  <c:v>1985</c:v>
                </c:pt>
                <c:pt idx="4">
                  <c:v>2817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Письменные обращения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530</c:v>
                </c:pt>
                <c:pt idx="1">
                  <c:v>762</c:v>
                </c:pt>
                <c:pt idx="2">
                  <c:v>692</c:v>
                </c:pt>
                <c:pt idx="3">
                  <c:v>658</c:v>
                </c:pt>
                <c:pt idx="4">
                  <c:v>927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6226432"/>
        <c:axId val="106227968"/>
      </c:barChart>
      <c:catAx>
        <c:axId val="1062264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227968"/>
        <c:crosses val="autoZero"/>
        <c:auto val="1"/>
        <c:lblAlgn val="ctr"/>
        <c:lblOffset val="100"/>
        <c:noMultiLvlLbl val="0"/>
      </c:catAx>
      <c:valAx>
        <c:axId val="106227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2264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4D41E-638D-49CD-A9D3-6FA7DF8FF58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DDED7E-8A0E-43C7-BB7F-B2E2ECFF0AA8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6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Принципы правового просвещения</a:t>
          </a:r>
          <a:endParaRPr lang="ru-RU" sz="16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0F34313-97F4-4D66-8D6A-2F6FC79D46A6}" type="parTrans" cxnId="{44AEA3E7-BBF3-490C-AD19-52B0626C0494}">
      <dgm:prSet/>
      <dgm:spPr/>
      <dgm:t>
        <a:bodyPr/>
        <a:lstStyle/>
        <a:p>
          <a:endParaRPr lang="ru-RU"/>
        </a:p>
      </dgm:t>
    </dgm:pt>
    <dgm:pt modelId="{D01DBA86-ED7F-4E8A-BA7A-186EA11D7155}" type="sibTrans" cxnId="{44AEA3E7-BBF3-490C-AD19-52B0626C0494}">
      <dgm:prSet/>
      <dgm:spPr/>
      <dgm:t>
        <a:bodyPr/>
        <a:lstStyle/>
        <a:p>
          <a:endParaRPr lang="ru-RU"/>
        </a:p>
      </dgm:t>
    </dgm:pt>
    <dgm:pt modelId="{041DA437-686E-4576-A395-CBD154CD839B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Актуальность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E64A0-51D5-43C2-B57C-98159367A6EF}" type="parTrans" cxnId="{8D7D00B3-BBE9-4790-90B9-72A6BD19688C}">
      <dgm:prSet/>
      <dgm:spPr/>
      <dgm:t>
        <a:bodyPr/>
        <a:lstStyle/>
        <a:p>
          <a:endParaRPr lang="ru-RU"/>
        </a:p>
      </dgm:t>
    </dgm:pt>
    <dgm:pt modelId="{25478BDA-F538-4F9C-8FE1-BC5B51A9406A}" type="sibTrans" cxnId="{8D7D00B3-BBE9-4790-90B9-72A6BD19688C}">
      <dgm:prSet/>
      <dgm:spPr/>
      <dgm:t>
        <a:bodyPr/>
        <a:lstStyle/>
        <a:p>
          <a:endParaRPr lang="ru-RU"/>
        </a:p>
      </dgm:t>
    </dgm:pt>
    <dgm:pt modelId="{6A6381F2-A7EC-4DE9-8318-449AE835D673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Открытость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E7437C-E0B4-4E4E-944D-33ECD1AA75CB}" type="parTrans" cxnId="{C8E28CCC-91DD-4EB3-A856-33309752D68D}">
      <dgm:prSet/>
      <dgm:spPr/>
      <dgm:t>
        <a:bodyPr/>
        <a:lstStyle/>
        <a:p>
          <a:endParaRPr lang="ru-RU"/>
        </a:p>
      </dgm:t>
    </dgm:pt>
    <dgm:pt modelId="{9F6B16EA-13EF-4AC8-864D-90FD0BDC6117}" type="sibTrans" cxnId="{C8E28CCC-91DD-4EB3-A856-33309752D68D}">
      <dgm:prSet/>
      <dgm:spPr/>
      <dgm:t>
        <a:bodyPr/>
        <a:lstStyle/>
        <a:p>
          <a:endParaRPr lang="ru-RU"/>
        </a:p>
      </dgm:t>
    </dgm:pt>
    <dgm:pt modelId="{4F0DF391-DF6A-4AA6-8A4A-E57D10199160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Инициативность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D15D4-1B6C-4F53-BD4F-1D1836E4532D}" type="parTrans" cxnId="{6B4A02FF-5715-491C-A0CA-57E7DE735DE3}">
      <dgm:prSet/>
      <dgm:spPr/>
      <dgm:t>
        <a:bodyPr/>
        <a:lstStyle/>
        <a:p>
          <a:endParaRPr lang="ru-RU"/>
        </a:p>
      </dgm:t>
    </dgm:pt>
    <dgm:pt modelId="{F08D117D-E059-49D5-B4D7-0CEF3B5AE8BE}" type="sibTrans" cxnId="{6B4A02FF-5715-491C-A0CA-57E7DE735DE3}">
      <dgm:prSet/>
      <dgm:spPr/>
      <dgm:t>
        <a:bodyPr/>
        <a:lstStyle/>
        <a:p>
          <a:endParaRPr lang="ru-RU"/>
        </a:p>
      </dgm:t>
    </dgm:pt>
    <dgm:pt modelId="{BE295D31-28B1-47E3-B7A8-66FF32264651}">
      <dgm:prSet phldrT="[Текст]"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Партнерство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65A4D-F955-4630-9043-1E9E3DAEE1BF}" type="parTrans" cxnId="{575A7EE9-768F-44D2-91F0-5F9BC780FFA1}">
      <dgm:prSet/>
      <dgm:spPr/>
      <dgm:t>
        <a:bodyPr/>
        <a:lstStyle/>
        <a:p>
          <a:endParaRPr lang="ru-RU"/>
        </a:p>
      </dgm:t>
    </dgm:pt>
    <dgm:pt modelId="{B3121EEA-7059-4296-9C5B-CA111D465FB8}" type="sibTrans" cxnId="{575A7EE9-768F-44D2-91F0-5F9BC780FFA1}">
      <dgm:prSet/>
      <dgm:spPr/>
      <dgm:t>
        <a:bodyPr/>
        <a:lstStyle/>
        <a:p>
          <a:endParaRPr lang="ru-RU"/>
        </a:p>
      </dgm:t>
    </dgm:pt>
    <dgm:pt modelId="{8D33BAE6-B218-46CD-83E4-99EE4D05B8CD}">
      <dgm:prSet custT="1"/>
      <dgm:spPr/>
      <dgm:t>
        <a:bodyPr/>
        <a:lstStyle/>
        <a:p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Доступность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E55AF-A9F2-4057-ACCE-3F2F0BDE46D5}" type="parTrans" cxnId="{73E4E8A5-FB7C-439F-A2D0-6AA9F615FBEF}">
      <dgm:prSet/>
      <dgm:spPr/>
      <dgm:t>
        <a:bodyPr/>
        <a:lstStyle/>
        <a:p>
          <a:endParaRPr lang="ru-RU"/>
        </a:p>
      </dgm:t>
    </dgm:pt>
    <dgm:pt modelId="{4CB37411-23B6-4997-91C4-B3182D31AEE3}" type="sibTrans" cxnId="{73E4E8A5-FB7C-439F-A2D0-6AA9F615FBEF}">
      <dgm:prSet/>
      <dgm:spPr/>
      <dgm:t>
        <a:bodyPr/>
        <a:lstStyle/>
        <a:p>
          <a:endParaRPr lang="ru-RU"/>
        </a:p>
      </dgm:t>
    </dgm:pt>
    <dgm:pt modelId="{92043D6A-3DB2-46A7-9CFA-5D7FD7ED9EDE}">
      <dgm:prSet custT="1"/>
      <dgm:spPr/>
      <dgm:t>
        <a:bodyPr/>
        <a:lstStyle/>
        <a:p>
          <a:r>
            <a:rPr lang="ru-RU" sz="17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Квалифицированность (профессионализм)</a:t>
          </a:r>
          <a:endParaRPr lang="ru-RU" sz="1700" dirty="0"/>
        </a:p>
      </dgm:t>
    </dgm:pt>
    <dgm:pt modelId="{6CE1CEFB-F216-409F-BDAF-2F191D4F86E9}" type="parTrans" cxnId="{51BA6A4A-0F04-4860-8BA2-FE3A9B1F2B41}">
      <dgm:prSet/>
      <dgm:spPr/>
      <dgm:t>
        <a:bodyPr/>
        <a:lstStyle/>
        <a:p>
          <a:endParaRPr lang="ru-RU"/>
        </a:p>
      </dgm:t>
    </dgm:pt>
    <dgm:pt modelId="{393EBA9D-D20C-45D7-A301-A4923AE0500A}" type="sibTrans" cxnId="{51BA6A4A-0F04-4860-8BA2-FE3A9B1F2B41}">
      <dgm:prSet/>
      <dgm:spPr/>
      <dgm:t>
        <a:bodyPr/>
        <a:lstStyle/>
        <a:p>
          <a:endParaRPr lang="ru-RU"/>
        </a:p>
      </dgm:t>
    </dgm:pt>
    <dgm:pt modelId="{54459918-70FD-48AF-BEC7-BCC108E3424C}">
      <dgm:prSet custT="1"/>
      <dgm:spPr/>
      <dgm:t>
        <a:bodyPr/>
        <a:lstStyle/>
        <a:p>
          <a:r>
            <a:rPr lang="ru-RU" sz="17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Результативность</a:t>
          </a:r>
          <a:r>
            <a: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</a:t>
          </a:r>
          <a:r>
            <a:rPr lang="ru-RU" sz="17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эффективность</a:t>
          </a:r>
          <a:r>
            <a: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)</a:t>
          </a:r>
          <a:endParaRPr lang="ru-RU" sz="2000" dirty="0"/>
        </a:p>
      </dgm:t>
    </dgm:pt>
    <dgm:pt modelId="{D114DEEA-7865-490E-9DA4-B621A2D51A87}" type="parTrans" cxnId="{08A3E264-741E-40CE-B9AD-1FEE6B305CB6}">
      <dgm:prSet/>
      <dgm:spPr/>
      <dgm:t>
        <a:bodyPr/>
        <a:lstStyle/>
        <a:p>
          <a:endParaRPr lang="ru-RU"/>
        </a:p>
      </dgm:t>
    </dgm:pt>
    <dgm:pt modelId="{E98D6ED1-4309-4ED6-92E9-E650685FF9E7}" type="sibTrans" cxnId="{08A3E264-741E-40CE-B9AD-1FEE6B305CB6}">
      <dgm:prSet/>
      <dgm:spPr/>
      <dgm:t>
        <a:bodyPr/>
        <a:lstStyle/>
        <a:p>
          <a:endParaRPr lang="ru-RU"/>
        </a:p>
      </dgm:t>
    </dgm:pt>
    <dgm:pt modelId="{65CB4D5D-106E-452D-B6B2-BF3C4A6A724B}" type="pres">
      <dgm:prSet presAssocID="{CEE4D41E-638D-49CD-A9D3-6FA7DF8FF5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F8927B-2D87-4845-8A1E-6341A002FAC4}" type="pres">
      <dgm:prSet presAssocID="{64DDED7E-8A0E-43C7-BB7F-B2E2ECFF0AA8}" presName="centerShape" presStyleLbl="node0" presStyleIdx="0" presStyleCnt="1" custScaleX="137984" custScaleY="115155" custLinFactNeighborX="4389" custLinFactNeighborY="-9981"/>
      <dgm:spPr/>
      <dgm:t>
        <a:bodyPr/>
        <a:lstStyle/>
        <a:p>
          <a:endParaRPr lang="ru-RU"/>
        </a:p>
      </dgm:t>
    </dgm:pt>
    <dgm:pt modelId="{3E030ACD-BF1E-4A55-95B3-D9D8953D775F}" type="pres">
      <dgm:prSet presAssocID="{9D9E64A0-51D5-43C2-B57C-98159367A6EF}" presName="parTrans" presStyleLbl="sibTrans2D1" presStyleIdx="0" presStyleCnt="7"/>
      <dgm:spPr/>
    </dgm:pt>
    <dgm:pt modelId="{38C4B971-63E4-4DAE-94F4-7D46FCA37EA5}" type="pres">
      <dgm:prSet presAssocID="{9D9E64A0-51D5-43C2-B57C-98159367A6EF}" presName="connectorText" presStyleLbl="sibTrans2D1" presStyleIdx="0" presStyleCnt="7"/>
      <dgm:spPr/>
    </dgm:pt>
    <dgm:pt modelId="{4DBE45B0-36EC-4DB7-9111-C9FAF4868859}" type="pres">
      <dgm:prSet presAssocID="{041DA437-686E-4576-A395-CBD154CD839B}" presName="node" presStyleLbl="node1" presStyleIdx="0" presStyleCnt="7" custScaleX="172180" custScaleY="73532" custRadScaleRad="136740" custRadScaleInc="334018">
        <dgm:presLayoutVars>
          <dgm:bulletEnabled val="1"/>
        </dgm:presLayoutVars>
      </dgm:prSet>
      <dgm:spPr/>
    </dgm:pt>
    <dgm:pt modelId="{0D4441F0-D141-4C73-9E1B-65F9F184416F}" type="pres">
      <dgm:prSet presAssocID="{AC5E55AF-A9F2-4057-ACCE-3F2F0BDE46D5}" presName="parTrans" presStyleLbl="sibTrans2D1" presStyleIdx="1" presStyleCnt="7"/>
      <dgm:spPr/>
    </dgm:pt>
    <dgm:pt modelId="{4D5A48CC-650D-42ED-92DE-C4ECA77B2CF4}" type="pres">
      <dgm:prSet presAssocID="{AC5E55AF-A9F2-4057-ACCE-3F2F0BDE46D5}" presName="connectorText" presStyleLbl="sibTrans2D1" presStyleIdx="1" presStyleCnt="7"/>
      <dgm:spPr/>
    </dgm:pt>
    <dgm:pt modelId="{EFBB2BAF-E44B-45EA-B796-366B2ED3F2D8}" type="pres">
      <dgm:prSet presAssocID="{8D33BAE6-B218-46CD-83E4-99EE4D05B8CD}" presName="node" presStyleLbl="node1" presStyleIdx="1" presStyleCnt="7" custScaleX="164102" custScaleY="82965" custRadScaleRad="164608" custRadScaleInc="23624">
        <dgm:presLayoutVars>
          <dgm:bulletEnabled val="1"/>
        </dgm:presLayoutVars>
      </dgm:prSet>
      <dgm:spPr/>
    </dgm:pt>
    <dgm:pt modelId="{476308FE-106C-42D5-9388-32C9421B57F5}" type="pres">
      <dgm:prSet presAssocID="{6CE1CEFB-F216-409F-BDAF-2F191D4F86E9}" presName="parTrans" presStyleLbl="sibTrans2D1" presStyleIdx="2" presStyleCnt="7"/>
      <dgm:spPr/>
    </dgm:pt>
    <dgm:pt modelId="{6C498E01-A823-44F5-A29D-5B12E58231CA}" type="pres">
      <dgm:prSet presAssocID="{6CE1CEFB-F216-409F-BDAF-2F191D4F86E9}" presName="connectorText" presStyleLbl="sibTrans2D1" presStyleIdx="2" presStyleCnt="7"/>
      <dgm:spPr/>
    </dgm:pt>
    <dgm:pt modelId="{F0D47A6E-A692-4599-A139-753F5490AEA6}" type="pres">
      <dgm:prSet presAssocID="{92043D6A-3DB2-46A7-9CFA-5D7FD7ED9EDE}" presName="node" presStyleLbl="node1" presStyleIdx="2" presStyleCnt="7" custScaleX="274949" custScaleY="92421" custRadScaleRad="102915" custRadScaleInc="393378">
        <dgm:presLayoutVars>
          <dgm:bulletEnabled val="1"/>
        </dgm:presLayoutVars>
      </dgm:prSet>
      <dgm:spPr/>
    </dgm:pt>
    <dgm:pt modelId="{3A3A43BA-8F5D-4490-9730-2BE6055B9E4B}" type="pres">
      <dgm:prSet presAssocID="{D114DEEA-7865-490E-9DA4-B621A2D51A87}" presName="parTrans" presStyleLbl="sibTrans2D1" presStyleIdx="3" presStyleCnt="7"/>
      <dgm:spPr/>
    </dgm:pt>
    <dgm:pt modelId="{25896202-5226-446C-BAF4-AF1C4A7F73A3}" type="pres">
      <dgm:prSet presAssocID="{D114DEEA-7865-490E-9DA4-B621A2D51A87}" presName="connectorText" presStyleLbl="sibTrans2D1" presStyleIdx="3" presStyleCnt="7"/>
      <dgm:spPr/>
    </dgm:pt>
    <dgm:pt modelId="{844F2DFB-8253-46BC-AB22-4C6F14654D83}" type="pres">
      <dgm:prSet presAssocID="{54459918-70FD-48AF-BEC7-BCC108E3424C}" presName="node" presStyleLbl="node1" presStyleIdx="3" presStyleCnt="7" custScaleX="206323" custScaleY="88692" custRadScaleRad="138446" custRadScaleInc="-136334">
        <dgm:presLayoutVars>
          <dgm:bulletEnabled val="1"/>
        </dgm:presLayoutVars>
      </dgm:prSet>
      <dgm:spPr/>
    </dgm:pt>
    <dgm:pt modelId="{690DFCDE-B603-4C92-A53D-AE944EC40E3C}" type="pres">
      <dgm:prSet presAssocID="{D4E7437C-E0B4-4E4E-944D-33ECD1AA75CB}" presName="parTrans" presStyleLbl="sibTrans2D1" presStyleIdx="4" presStyleCnt="7"/>
      <dgm:spPr/>
    </dgm:pt>
    <dgm:pt modelId="{3B1AD226-AF6D-4B7E-8C57-C096831D6498}" type="pres">
      <dgm:prSet presAssocID="{D4E7437C-E0B4-4E4E-944D-33ECD1AA75CB}" presName="connectorText" presStyleLbl="sibTrans2D1" presStyleIdx="4" presStyleCnt="7"/>
      <dgm:spPr/>
    </dgm:pt>
    <dgm:pt modelId="{20C18A93-85CF-4912-BD1B-CDB99E0BC744}" type="pres">
      <dgm:prSet presAssocID="{6A6381F2-A7EC-4DE9-8318-449AE835D673}" presName="node" presStyleLbl="node1" presStyleIdx="4" presStyleCnt="7" custScaleX="166026" custScaleY="76554" custRadScaleRad="107060" custRadScaleInc="627157">
        <dgm:presLayoutVars>
          <dgm:bulletEnabled val="1"/>
        </dgm:presLayoutVars>
      </dgm:prSet>
      <dgm:spPr/>
    </dgm:pt>
    <dgm:pt modelId="{F4C99649-9592-4889-BD41-E49E735B5590}" type="pres">
      <dgm:prSet presAssocID="{B66D15D4-1B6C-4F53-BD4F-1D1836E4532D}" presName="parTrans" presStyleLbl="sibTrans2D1" presStyleIdx="5" presStyleCnt="7"/>
      <dgm:spPr/>
    </dgm:pt>
    <dgm:pt modelId="{43A3F227-A8F2-487B-AE9C-53D74FC61F94}" type="pres">
      <dgm:prSet presAssocID="{B66D15D4-1B6C-4F53-BD4F-1D1836E4532D}" presName="connectorText" presStyleLbl="sibTrans2D1" presStyleIdx="5" presStyleCnt="7"/>
      <dgm:spPr/>
    </dgm:pt>
    <dgm:pt modelId="{828781E4-3397-44DF-A059-A105C71CDD91}" type="pres">
      <dgm:prSet presAssocID="{4F0DF391-DF6A-4AA6-8A4A-E57D10199160}" presName="node" presStyleLbl="node1" presStyleIdx="5" presStyleCnt="7" custScaleX="179948" custScaleY="73533" custRadScaleRad="103537" custRadScaleInc="9950">
        <dgm:presLayoutVars>
          <dgm:bulletEnabled val="1"/>
        </dgm:presLayoutVars>
      </dgm:prSet>
      <dgm:spPr/>
    </dgm:pt>
    <dgm:pt modelId="{1F00161A-F9AA-4273-A694-534C849B0A09}" type="pres">
      <dgm:prSet presAssocID="{FE265A4D-F955-4630-9043-1E9E3DAEE1BF}" presName="parTrans" presStyleLbl="sibTrans2D1" presStyleIdx="6" presStyleCnt="7"/>
      <dgm:spPr/>
    </dgm:pt>
    <dgm:pt modelId="{B4C4CB8D-4A2E-40ED-B7B1-F7D494949626}" type="pres">
      <dgm:prSet presAssocID="{FE265A4D-F955-4630-9043-1E9E3DAEE1BF}" presName="connectorText" presStyleLbl="sibTrans2D1" presStyleIdx="6" presStyleCnt="7"/>
      <dgm:spPr/>
    </dgm:pt>
    <dgm:pt modelId="{EA5CA7DD-545F-4D03-B404-5FA7A1AF7F04}" type="pres">
      <dgm:prSet presAssocID="{BE295D31-28B1-47E3-B7A8-66FF32264651}" presName="node" presStyleLbl="node1" presStyleIdx="6" presStyleCnt="7" custScaleX="178170" custScaleY="73533" custRadScaleRad="129358" custRadScaleInc="-17018">
        <dgm:presLayoutVars>
          <dgm:bulletEnabled val="1"/>
        </dgm:presLayoutVars>
      </dgm:prSet>
      <dgm:spPr/>
    </dgm:pt>
  </dgm:ptLst>
  <dgm:cxnLst>
    <dgm:cxn modelId="{5163D53A-FE98-4854-A2D9-E64FC950A57D}" type="presOf" srcId="{D4E7437C-E0B4-4E4E-944D-33ECD1AA75CB}" destId="{3B1AD226-AF6D-4B7E-8C57-C096831D6498}" srcOrd="1" destOrd="0" presId="urn:microsoft.com/office/officeart/2005/8/layout/radial5"/>
    <dgm:cxn modelId="{51BA6A4A-0F04-4860-8BA2-FE3A9B1F2B41}" srcId="{64DDED7E-8A0E-43C7-BB7F-B2E2ECFF0AA8}" destId="{92043D6A-3DB2-46A7-9CFA-5D7FD7ED9EDE}" srcOrd="2" destOrd="0" parTransId="{6CE1CEFB-F216-409F-BDAF-2F191D4F86E9}" sibTransId="{393EBA9D-D20C-45D7-A301-A4923AE0500A}"/>
    <dgm:cxn modelId="{08A3E264-741E-40CE-B9AD-1FEE6B305CB6}" srcId="{64DDED7E-8A0E-43C7-BB7F-B2E2ECFF0AA8}" destId="{54459918-70FD-48AF-BEC7-BCC108E3424C}" srcOrd="3" destOrd="0" parTransId="{D114DEEA-7865-490E-9DA4-B621A2D51A87}" sibTransId="{E98D6ED1-4309-4ED6-92E9-E650685FF9E7}"/>
    <dgm:cxn modelId="{427FA09C-092D-4C78-8269-9B4F3F5DCB7E}" type="presOf" srcId="{9D9E64A0-51D5-43C2-B57C-98159367A6EF}" destId="{38C4B971-63E4-4DAE-94F4-7D46FCA37EA5}" srcOrd="1" destOrd="0" presId="urn:microsoft.com/office/officeart/2005/8/layout/radial5"/>
    <dgm:cxn modelId="{575A7EE9-768F-44D2-91F0-5F9BC780FFA1}" srcId="{64DDED7E-8A0E-43C7-BB7F-B2E2ECFF0AA8}" destId="{BE295D31-28B1-47E3-B7A8-66FF32264651}" srcOrd="6" destOrd="0" parTransId="{FE265A4D-F955-4630-9043-1E9E3DAEE1BF}" sibTransId="{B3121EEA-7059-4296-9C5B-CA111D465FB8}"/>
    <dgm:cxn modelId="{3835CEBB-74FC-431D-A185-BA4DC5B2A5F8}" type="presOf" srcId="{D114DEEA-7865-490E-9DA4-B621A2D51A87}" destId="{25896202-5226-446C-BAF4-AF1C4A7F73A3}" srcOrd="1" destOrd="0" presId="urn:microsoft.com/office/officeart/2005/8/layout/radial5"/>
    <dgm:cxn modelId="{44AEA3E7-BBF3-490C-AD19-52B0626C0494}" srcId="{CEE4D41E-638D-49CD-A9D3-6FA7DF8FF58C}" destId="{64DDED7E-8A0E-43C7-BB7F-B2E2ECFF0AA8}" srcOrd="0" destOrd="0" parTransId="{D0F34313-97F4-4D66-8D6A-2F6FC79D46A6}" sibTransId="{D01DBA86-ED7F-4E8A-BA7A-186EA11D7155}"/>
    <dgm:cxn modelId="{28F0C878-ED6E-41FE-863C-301D2DC92A2E}" type="presOf" srcId="{D4E7437C-E0B4-4E4E-944D-33ECD1AA75CB}" destId="{690DFCDE-B603-4C92-A53D-AE944EC40E3C}" srcOrd="0" destOrd="0" presId="urn:microsoft.com/office/officeart/2005/8/layout/radial5"/>
    <dgm:cxn modelId="{910B7B0A-D300-4A86-9636-B4C835639FAC}" type="presOf" srcId="{9D9E64A0-51D5-43C2-B57C-98159367A6EF}" destId="{3E030ACD-BF1E-4A55-95B3-D9D8953D775F}" srcOrd="0" destOrd="0" presId="urn:microsoft.com/office/officeart/2005/8/layout/radial5"/>
    <dgm:cxn modelId="{7E1CEFFC-8389-44E4-87A8-29FCA0E50DD5}" type="presOf" srcId="{B66D15D4-1B6C-4F53-BD4F-1D1836E4532D}" destId="{F4C99649-9592-4889-BD41-E49E735B5590}" srcOrd="0" destOrd="0" presId="urn:microsoft.com/office/officeart/2005/8/layout/radial5"/>
    <dgm:cxn modelId="{4A3A01F9-6EED-40CA-BBA0-658936F155AE}" type="presOf" srcId="{AC5E55AF-A9F2-4057-ACCE-3F2F0BDE46D5}" destId="{4D5A48CC-650D-42ED-92DE-C4ECA77B2CF4}" srcOrd="1" destOrd="0" presId="urn:microsoft.com/office/officeart/2005/8/layout/radial5"/>
    <dgm:cxn modelId="{966D4EF1-487E-442A-B51C-5AC8DE9654FA}" type="presOf" srcId="{4F0DF391-DF6A-4AA6-8A4A-E57D10199160}" destId="{828781E4-3397-44DF-A059-A105C71CDD91}" srcOrd="0" destOrd="0" presId="urn:microsoft.com/office/officeart/2005/8/layout/radial5"/>
    <dgm:cxn modelId="{DF49ED17-60AC-4BA2-9EA4-222C6E225376}" type="presOf" srcId="{BE295D31-28B1-47E3-B7A8-66FF32264651}" destId="{EA5CA7DD-545F-4D03-B404-5FA7A1AF7F04}" srcOrd="0" destOrd="0" presId="urn:microsoft.com/office/officeart/2005/8/layout/radial5"/>
    <dgm:cxn modelId="{73E4E8A5-FB7C-439F-A2D0-6AA9F615FBEF}" srcId="{64DDED7E-8A0E-43C7-BB7F-B2E2ECFF0AA8}" destId="{8D33BAE6-B218-46CD-83E4-99EE4D05B8CD}" srcOrd="1" destOrd="0" parTransId="{AC5E55AF-A9F2-4057-ACCE-3F2F0BDE46D5}" sibTransId="{4CB37411-23B6-4997-91C4-B3182D31AEE3}"/>
    <dgm:cxn modelId="{361FD559-245A-43F4-A5D3-D69CDDE59B7D}" type="presOf" srcId="{64DDED7E-8A0E-43C7-BB7F-B2E2ECFF0AA8}" destId="{A0F8927B-2D87-4845-8A1E-6341A002FAC4}" srcOrd="0" destOrd="0" presId="urn:microsoft.com/office/officeart/2005/8/layout/radial5"/>
    <dgm:cxn modelId="{0869E5EB-7738-484D-8530-CFA9CDD83375}" type="presOf" srcId="{041DA437-686E-4576-A395-CBD154CD839B}" destId="{4DBE45B0-36EC-4DB7-9111-C9FAF4868859}" srcOrd="0" destOrd="0" presId="urn:microsoft.com/office/officeart/2005/8/layout/radial5"/>
    <dgm:cxn modelId="{206B9B47-03BA-464E-873C-83C1EBA49461}" type="presOf" srcId="{B66D15D4-1B6C-4F53-BD4F-1D1836E4532D}" destId="{43A3F227-A8F2-487B-AE9C-53D74FC61F94}" srcOrd="1" destOrd="0" presId="urn:microsoft.com/office/officeart/2005/8/layout/radial5"/>
    <dgm:cxn modelId="{8D7D00B3-BBE9-4790-90B9-72A6BD19688C}" srcId="{64DDED7E-8A0E-43C7-BB7F-B2E2ECFF0AA8}" destId="{041DA437-686E-4576-A395-CBD154CD839B}" srcOrd="0" destOrd="0" parTransId="{9D9E64A0-51D5-43C2-B57C-98159367A6EF}" sibTransId="{25478BDA-F538-4F9C-8FE1-BC5B51A9406A}"/>
    <dgm:cxn modelId="{86B1288D-67F2-4DC6-95AD-A37128A83988}" type="presOf" srcId="{6CE1CEFB-F216-409F-BDAF-2F191D4F86E9}" destId="{476308FE-106C-42D5-9388-32C9421B57F5}" srcOrd="0" destOrd="0" presId="urn:microsoft.com/office/officeart/2005/8/layout/radial5"/>
    <dgm:cxn modelId="{E8B89952-E278-43F5-A3B4-34F078A3DD5A}" type="presOf" srcId="{8D33BAE6-B218-46CD-83E4-99EE4D05B8CD}" destId="{EFBB2BAF-E44B-45EA-B796-366B2ED3F2D8}" srcOrd="0" destOrd="0" presId="urn:microsoft.com/office/officeart/2005/8/layout/radial5"/>
    <dgm:cxn modelId="{F39034A3-BCA3-4AFC-A7C9-ED7A1083801A}" type="presOf" srcId="{6A6381F2-A7EC-4DE9-8318-449AE835D673}" destId="{20C18A93-85CF-4912-BD1B-CDB99E0BC744}" srcOrd="0" destOrd="0" presId="urn:microsoft.com/office/officeart/2005/8/layout/radial5"/>
    <dgm:cxn modelId="{C8E28CCC-91DD-4EB3-A856-33309752D68D}" srcId="{64DDED7E-8A0E-43C7-BB7F-B2E2ECFF0AA8}" destId="{6A6381F2-A7EC-4DE9-8318-449AE835D673}" srcOrd="4" destOrd="0" parTransId="{D4E7437C-E0B4-4E4E-944D-33ECD1AA75CB}" sibTransId="{9F6B16EA-13EF-4AC8-864D-90FD0BDC6117}"/>
    <dgm:cxn modelId="{E9363C37-8E46-409E-8F76-B9A6D47A2F80}" type="presOf" srcId="{FE265A4D-F955-4630-9043-1E9E3DAEE1BF}" destId="{1F00161A-F9AA-4273-A694-534C849B0A09}" srcOrd="0" destOrd="0" presId="urn:microsoft.com/office/officeart/2005/8/layout/radial5"/>
    <dgm:cxn modelId="{9F6032A4-348B-49FA-B8B0-CA7F4F909F5D}" type="presOf" srcId="{6CE1CEFB-F216-409F-BDAF-2F191D4F86E9}" destId="{6C498E01-A823-44F5-A29D-5B12E58231CA}" srcOrd="1" destOrd="0" presId="urn:microsoft.com/office/officeart/2005/8/layout/radial5"/>
    <dgm:cxn modelId="{836069E5-B488-4166-BEF6-1D04FCAD8DDD}" type="presOf" srcId="{D114DEEA-7865-490E-9DA4-B621A2D51A87}" destId="{3A3A43BA-8F5D-4490-9730-2BE6055B9E4B}" srcOrd="0" destOrd="0" presId="urn:microsoft.com/office/officeart/2005/8/layout/radial5"/>
    <dgm:cxn modelId="{5D33662E-2F35-4060-AA84-BA5BC4A3E3C7}" type="presOf" srcId="{AC5E55AF-A9F2-4057-ACCE-3F2F0BDE46D5}" destId="{0D4441F0-D141-4C73-9E1B-65F9F184416F}" srcOrd="0" destOrd="0" presId="urn:microsoft.com/office/officeart/2005/8/layout/radial5"/>
    <dgm:cxn modelId="{5B2A5A6A-C5E8-4F3A-9026-F6675E4B2257}" type="presOf" srcId="{CEE4D41E-638D-49CD-A9D3-6FA7DF8FF58C}" destId="{65CB4D5D-106E-452D-B6B2-BF3C4A6A724B}" srcOrd="0" destOrd="0" presId="urn:microsoft.com/office/officeart/2005/8/layout/radial5"/>
    <dgm:cxn modelId="{DCB89649-B89A-4816-8077-CE32B5F3E59C}" type="presOf" srcId="{FE265A4D-F955-4630-9043-1E9E3DAEE1BF}" destId="{B4C4CB8D-4A2E-40ED-B7B1-F7D494949626}" srcOrd="1" destOrd="0" presId="urn:microsoft.com/office/officeart/2005/8/layout/radial5"/>
    <dgm:cxn modelId="{FC2BAD21-BB26-407F-A68E-93ACD0328363}" type="presOf" srcId="{54459918-70FD-48AF-BEC7-BCC108E3424C}" destId="{844F2DFB-8253-46BC-AB22-4C6F14654D83}" srcOrd="0" destOrd="0" presId="urn:microsoft.com/office/officeart/2005/8/layout/radial5"/>
    <dgm:cxn modelId="{6B4A02FF-5715-491C-A0CA-57E7DE735DE3}" srcId="{64DDED7E-8A0E-43C7-BB7F-B2E2ECFF0AA8}" destId="{4F0DF391-DF6A-4AA6-8A4A-E57D10199160}" srcOrd="5" destOrd="0" parTransId="{B66D15D4-1B6C-4F53-BD4F-1D1836E4532D}" sibTransId="{F08D117D-E059-49D5-B4D7-0CEF3B5AE8BE}"/>
    <dgm:cxn modelId="{6598B3AD-AA2F-40BA-A11C-B1243976796E}" type="presOf" srcId="{92043D6A-3DB2-46A7-9CFA-5D7FD7ED9EDE}" destId="{F0D47A6E-A692-4599-A139-753F5490AEA6}" srcOrd="0" destOrd="0" presId="urn:microsoft.com/office/officeart/2005/8/layout/radial5"/>
    <dgm:cxn modelId="{A51EAFB7-15B5-4D3E-BB6D-A1D0A1ED6E12}" type="presParOf" srcId="{65CB4D5D-106E-452D-B6B2-BF3C4A6A724B}" destId="{A0F8927B-2D87-4845-8A1E-6341A002FAC4}" srcOrd="0" destOrd="0" presId="urn:microsoft.com/office/officeart/2005/8/layout/radial5"/>
    <dgm:cxn modelId="{2846FFA1-6F2F-4A6E-A545-E8D67AC8105F}" type="presParOf" srcId="{65CB4D5D-106E-452D-B6B2-BF3C4A6A724B}" destId="{3E030ACD-BF1E-4A55-95B3-D9D8953D775F}" srcOrd="1" destOrd="0" presId="urn:microsoft.com/office/officeart/2005/8/layout/radial5"/>
    <dgm:cxn modelId="{33BE1BFD-A286-48CA-8F39-6CBEA64D87BF}" type="presParOf" srcId="{3E030ACD-BF1E-4A55-95B3-D9D8953D775F}" destId="{38C4B971-63E4-4DAE-94F4-7D46FCA37EA5}" srcOrd="0" destOrd="0" presId="urn:microsoft.com/office/officeart/2005/8/layout/radial5"/>
    <dgm:cxn modelId="{9C23214D-F5AA-4B6C-BF78-1894E25F9819}" type="presParOf" srcId="{65CB4D5D-106E-452D-B6B2-BF3C4A6A724B}" destId="{4DBE45B0-36EC-4DB7-9111-C9FAF4868859}" srcOrd="2" destOrd="0" presId="urn:microsoft.com/office/officeart/2005/8/layout/radial5"/>
    <dgm:cxn modelId="{B4034C17-1BA3-4453-9C4B-600E39577D5F}" type="presParOf" srcId="{65CB4D5D-106E-452D-B6B2-BF3C4A6A724B}" destId="{0D4441F0-D141-4C73-9E1B-65F9F184416F}" srcOrd="3" destOrd="0" presId="urn:microsoft.com/office/officeart/2005/8/layout/radial5"/>
    <dgm:cxn modelId="{13056FCA-EB06-460F-A154-3D1ECDFE0FEB}" type="presParOf" srcId="{0D4441F0-D141-4C73-9E1B-65F9F184416F}" destId="{4D5A48CC-650D-42ED-92DE-C4ECA77B2CF4}" srcOrd="0" destOrd="0" presId="urn:microsoft.com/office/officeart/2005/8/layout/radial5"/>
    <dgm:cxn modelId="{7F14C77D-6D33-4C84-89C6-1812F271A1F8}" type="presParOf" srcId="{65CB4D5D-106E-452D-B6B2-BF3C4A6A724B}" destId="{EFBB2BAF-E44B-45EA-B796-366B2ED3F2D8}" srcOrd="4" destOrd="0" presId="urn:microsoft.com/office/officeart/2005/8/layout/radial5"/>
    <dgm:cxn modelId="{C620C5F7-FEF1-454E-A5E8-DA9C0900667B}" type="presParOf" srcId="{65CB4D5D-106E-452D-B6B2-BF3C4A6A724B}" destId="{476308FE-106C-42D5-9388-32C9421B57F5}" srcOrd="5" destOrd="0" presId="urn:microsoft.com/office/officeart/2005/8/layout/radial5"/>
    <dgm:cxn modelId="{A0661804-7BFD-48BE-B439-8652F12F7C5F}" type="presParOf" srcId="{476308FE-106C-42D5-9388-32C9421B57F5}" destId="{6C498E01-A823-44F5-A29D-5B12E58231CA}" srcOrd="0" destOrd="0" presId="urn:microsoft.com/office/officeart/2005/8/layout/radial5"/>
    <dgm:cxn modelId="{4960387B-D656-40E5-8FD8-ECA35D6EF293}" type="presParOf" srcId="{65CB4D5D-106E-452D-B6B2-BF3C4A6A724B}" destId="{F0D47A6E-A692-4599-A139-753F5490AEA6}" srcOrd="6" destOrd="0" presId="urn:microsoft.com/office/officeart/2005/8/layout/radial5"/>
    <dgm:cxn modelId="{10262E9C-2551-4F33-9096-91F38AE5DA5E}" type="presParOf" srcId="{65CB4D5D-106E-452D-B6B2-BF3C4A6A724B}" destId="{3A3A43BA-8F5D-4490-9730-2BE6055B9E4B}" srcOrd="7" destOrd="0" presId="urn:microsoft.com/office/officeart/2005/8/layout/radial5"/>
    <dgm:cxn modelId="{0B3B4A3B-C8DD-4A58-BF23-FA94DE7AAD56}" type="presParOf" srcId="{3A3A43BA-8F5D-4490-9730-2BE6055B9E4B}" destId="{25896202-5226-446C-BAF4-AF1C4A7F73A3}" srcOrd="0" destOrd="0" presId="urn:microsoft.com/office/officeart/2005/8/layout/radial5"/>
    <dgm:cxn modelId="{44C29233-587F-4A4A-B3E1-6F629CAAC1A1}" type="presParOf" srcId="{65CB4D5D-106E-452D-B6B2-BF3C4A6A724B}" destId="{844F2DFB-8253-46BC-AB22-4C6F14654D83}" srcOrd="8" destOrd="0" presId="urn:microsoft.com/office/officeart/2005/8/layout/radial5"/>
    <dgm:cxn modelId="{EF728DCA-B270-4DF3-A596-2C4C10155B83}" type="presParOf" srcId="{65CB4D5D-106E-452D-B6B2-BF3C4A6A724B}" destId="{690DFCDE-B603-4C92-A53D-AE944EC40E3C}" srcOrd="9" destOrd="0" presId="urn:microsoft.com/office/officeart/2005/8/layout/radial5"/>
    <dgm:cxn modelId="{4081D104-BA19-4BD4-982D-E240CD7868C2}" type="presParOf" srcId="{690DFCDE-B603-4C92-A53D-AE944EC40E3C}" destId="{3B1AD226-AF6D-4B7E-8C57-C096831D6498}" srcOrd="0" destOrd="0" presId="urn:microsoft.com/office/officeart/2005/8/layout/radial5"/>
    <dgm:cxn modelId="{4A185005-B035-4C1D-BCA6-A06F04702AC5}" type="presParOf" srcId="{65CB4D5D-106E-452D-B6B2-BF3C4A6A724B}" destId="{20C18A93-85CF-4912-BD1B-CDB99E0BC744}" srcOrd="10" destOrd="0" presId="urn:microsoft.com/office/officeart/2005/8/layout/radial5"/>
    <dgm:cxn modelId="{F34FD7AC-5763-4F16-A2B6-A00E86B619AF}" type="presParOf" srcId="{65CB4D5D-106E-452D-B6B2-BF3C4A6A724B}" destId="{F4C99649-9592-4889-BD41-E49E735B5590}" srcOrd="11" destOrd="0" presId="urn:microsoft.com/office/officeart/2005/8/layout/radial5"/>
    <dgm:cxn modelId="{CCD42906-47B6-4522-932E-08C8FC49F840}" type="presParOf" srcId="{F4C99649-9592-4889-BD41-E49E735B5590}" destId="{43A3F227-A8F2-487B-AE9C-53D74FC61F94}" srcOrd="0" destOrd="0" presId="urn:microsoft.com/office/officeart/2005/8/layout/radial5"/>
    <dgm:cxn modelId="{16F19231-7546-4BE4-ADA0-0842418C6648}" type="presParOf" srcId="{65CB4D5D-106E-452D-B6B2-BF3C4A6A724B}" destId="{828781E4-3397-44DF-A059-A105C71CDD91}" srcOrd="12" destOrd="0" presId="urn:microsoft.com/office/officeart/2005/8/layout/radial5"/>
    <dgm:cxn modelId="{F0F3CAF4-0FCD-4AE6-BCF7-D11FB17E2A09}" type="presParOf" srcId="{65CB4D5D-106E-452D-B6B2-BF3C4A6A724B}" destId="{1F00161A-F9AA-4273-A694-534C849B0A09}" srcOrd="13" destOrd="0" presId="urn:microsoft.com/office/officeart/2005/8/layout/radial5"/>
    <dgm:cxn modelId="{2C4970E2-8A96-4082-84CC-100D70B3BE30}" type="presParOf" srcId="{1F00161A-F9AA-4273-A694-534C849B0A09}" destId="{B4C4CB8D-4A2E-40ED-B7B1-F7D494949626}" srcOrd="0" destOrd="0" presId="urn:microsoft.com/office/officeart/2005/8/layout/radial5"/>
    <dgm:cxn modelId="{1E1554DD-79D1-4729-87AA-C93933849547}" type="presParOf" srcId="{65CB4D5D-106E-452D-B6B2-BF3C4A6A724B}" destId="{EA5CA7DD-545F-4D03-B404-5FA7A1AF7F0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8927B-2D87-4845-8A1E-6341A002FAC4}">
      <dsp:nvSpPr>
        <dsp:cNvPr id="0" name=""/>
        <dsp:cNvSpPr/>
      </dsp:nvSpPr>
      <dsp:spPr>
        <a:xfrm>
          <a:off x="2736312" y="1563879"/>
          <a:ext cx="2340916" cy="195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Принципы правового просвещения</a:t>
          </a:r>
          <a:endParaRPr lang="ru-RU" sz="1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079131" y="1849980"/>
        <a:ext cx="1655278" cy="1381417"/>
      </dsp:txXfrm>
    </dsp:sp>
    <dsp:sp modelId="{3E030ACD-BF1E-4A55-95B3-D9D8953D775F}">
      <dsp:nvSpPr>
        <dsp:cNvPr id="0" name=""/>
        <dsp:cNvSpPr/>
      </dsp:nvSpPr>
      <dsp:spPr>
        <a:xfrm rot="273723">
          <a:off x="5172376" y="2362990"/>
          <a:ext cx="243723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72492" y="2475445"/>
        <a:ext cx="170606" cy="346088"/>
      </dsp:txXfrm>
    </dsp:sp>
    <dsp:sp modelId="{4DBE45B0-36EC-4DB7-9111-C9FAF4868859}">
      <dsp:nvSpPr>
        <dsp:cNvPr id="0" name=""/>
        <dsp:cNvSpPr/>
      </dsp:nvSpPr>
      <dsp:spPr>
        <a:xfrm>
          <a:off x="5507953" y="2211968"/>
          <a:ext cx="2628950" cy="11227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Актуальность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92954" y="2376388"/>
        <a:ext cx="1858948" cy="793891"/>
      </dsp:txXfrm>
    </dsp:sp>
    <dsp:sp modelId="{0D4441F0-D141-4C73-9E1B-65F9F184416F}">
      <dsp:nvSpPr>
        <dsp:cNvPr id="0" name=""/>
        <dsp:cNvSpPr/>
      </dsp:nvSpPr>
      <dsp:spPr>
        <a:xfrm rot="19934007">
          <a:off x="5104412" y="1445183"/>
          <a:ext cx="670648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14375" y="1600854"/>
        <a:ext cx="497604" cy="346088"/>
      </dsp:txXfrm>
    </dsp:sp>
    <dsp:sp modelId="{EFBB2BAF-E44B-45EA-B796-366B2ED3F2D8}">
      <dsp:nvSpPr>
        <dsp:cNvPr id="0" name=""/>
        <dsp:cNvSpPr/>
      </dsp:nvSpPr>
      <dsp:spPr>
        <a:xfrm>
          <a:off x="5631290" y="339764"/>
          <a:ext cx="2505610" cy="12667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Доступность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8228" y="525277"/>
        <a:ext cx="1771734" cy="895734"/>
      </dsp:txXfrm>
    </dsp:sp>
    <dsp:sp modelId="{476308FE-106C-42D5-9388-32C9421B57F5}">
      <dsp:nvSpPr>
        <dsp:cNvPr id="0" name=""/>
        <dsp:cNvSpPr/>
      </dsp:nvSpPr>
      <dsp:spPr>
        <a:xfrm rot="6837807">
          <a:off x="2996458" y="3650904"/>
          <a:ext cx="577346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118121" y="3687203"/>
        <a:ext cx="404302" cy="346088"/>
      </dsp:txXfrm>
    </dsp:sp>
    <dsp:sp modelId="{F0D47A6E-A692-4599-A139-753F5490AEA6}">
      <dsp:nvSpPr>
        <dsp:cNvPr id="0" name=""/>
        <dsp:cNvSpPr/>
      </dsp:nvSpPr>
      <dsp:spPr>
        <a:xfrm>
          <a:off x="648072" y="4444217"/>
          <a:ext cx="4198090" cy="14111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Квалифицированность (профессионализм)</a:t>
          </a:r>
          <a:endParaRPr lang="ru-RU" sz="1700" kern="1200" dirty="0"/>
        </a:p>
      </dsp:txBody>
      <dsp:txXfrm>
        <a:off x="1262868" y="4650874"/>
        <a:ext cx="2968498" cy="997826"/>
      </dsp:txXfrm>
    </dsp:sp>
    <dsp:sp modelId="{3A3A43BA-8F5D-4490-9730-2BE6055B9E4B}">
      <dsp:nvSpPr>
        <dsp:cNvPr id="0" name=""/>
        <dsp:cNvSpPr/>
      </dsp:nvSpPr>
      <dsp:spPr>
        <a:xfrm rot="2280534">
          <a:off x="4902554" y="3280619"/>
          <a:ext cx="640012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920904" y="3342703"/>
        <a:ext cx="466968" cy="346088"/>
      </dsp:txXfrm>
    </dsp:sp>
    <dsp:sp modelId="{844F2DFB-8253-46BC-AB22-4C6F14654D83}">
      <dsp:nvSpPr>
        <dsp:cNvPr id="0" name=""/>
        <dsp:cNvSpPr/>
      </dsp:nvSpPr>
      <dsp:spPr>
        <a:xfrm>
          <a:off x="4896551" y="3868159"/>
          <a:ext cx="3150266" cy="13542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Результативность</a:t>
          </a:r>
          <a:r>
            <a:rPr lang="ru-RU" sz="2000" b="1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</a:t>
          </a:r>
          <a:r>
            <a:rPr lang="ru-RU" sz="1700" b="1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эффективность</a:t>
          </a:r>
          <a:r>
            <a:rPr lang="ru-RU" sz="2000" b="1" kern="1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)</a:t>
          </a:r>
          <a:endParaRPr lang="ru-RU" sz="2000" kern="1200" dirty="0"/>
        </a:p>
      </dsp:txBody>
      <dsp:txXfrm>
        <a:off x="5357897" y="4066477"/>
        <a:ext cx="2227574" cy="957567"/>
      </dsp:txXfrm>
    </dsp:sp>
    <dsp:sp modelId="{690DFCDE-B603-4C92-A53D-AE944EC40E3C}">
      <dsp:nvSpPr>
        <dsp:cNvPr id="0" name=""/>
        <dsp:cNvSpPr/>
      </dsp:nvSpPr>
      <dsp:spPr>
        <a:xfrm rot="16370362">
          <a:off x="3859633" y="1084250"/>
          <a:ext cx="210134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889592" y="1231094"/>
        <a:ext cx="147094" cy="346088"/>
      </dsp:txXfrm>
    </dsp:sp>
    <dsp:sp modelId="{20C18A93-85CF-4912-BD1B-CDB99E0BC744}">
      <dsp:nvSpPr>
        <dsp:cNvPr id="0" name=""/>
        <dsp:cNvSpPr/>
      </dsp:nvSpPr>
      <dsp:spPr>
        <a:xfrm>
          <a:off x="2736300" y="0"/>
          <a:ext cx="2534986" cy="11688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Открытость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7540" y="171177"/>
        <a:ext cx="1792506" cy="826519"/>
      </dsp:txXfrm>
    </dsp:sp>
    <dsp:sp modelId="{F4C99649-9592-4889-BD41-E49E735B5590}">
      <dsp:nvSpPr>
        <dsp:cNvPr id="0" name=""/>
        <dsp:cNvSpPr/>
      </dsp:nvSpPr>
      <dsp:spPr>
        <a:xfrm rot="9649639">
          <a:off x="2515302" y="2696465"/>
          <a:ext cx="227972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81797" y="2800597"/>
        <a:ext cx="159580" cy="346088"/>
      </dsp:txXfrm>
    </dsp:sp>
    <dsp:sp modelId="{828781E4-3397-44DF-A059-A105C71CDD91}">
      <dsp:nvSpPr>
        <dsp:cNvPr id="0" name=""/>
        <dsp:cNvSpPr/>
      </dsp:nvSpPr>
      <dsp:spPr>
        <a:xfrm>
          <a:off x="0" y="2860042"/>
          <a:ext cx="2747556" cy="11227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Инициативность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370" y="3024464"/>
        <a:ext cx="1942816" cy="793903"/>
      </dsp:txXfrm>
    </dsp:sp>
    <dsp:sp modelId="{1F00161A-F9AA-4273-A694-534C849B0A09}">
      <dsp:nvSpPr>
        <dsp:cNvPr id="0" name=""/>
        <dsp:cNvSpPr/>
      </dsp:nvSpPr>
      <dsp:spPr>
        <a:xfrm rot="12321954">
          <a:off x="2394260" y="1623592"/>
          <a:ext cx="372914" cy="576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500741" y="1762918"/>
        <a:ext cx="261040" cy="346088"/>
      </dsp:txXfrm>
    </dsp:sp>
    <dsp:sp modelId="{EA5CA7DD-545F-4D03-B404-5FA7A1AF7F04}">
      <dsp:nvSpPr>
        <dsp:cNvPr id="0" name=""/>
        <dsp:cNvSpPr/>
      </dsp:nvSpPr>
      <dsp:spPr>
        <a:xfrm>
          <a:off x="0" y="771973"/>
          <a:ext cx="2720409" cy="11227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Партнерство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395" y="936395"/>
        <a:ext cx="1923619" cy="793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A1012-A68A-447E-9B7C-846488E81087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E9DE-8326-4A59-AC70-61A8B6AD1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18" Type="http://schemas.openxmlformats.org/officeDocument/2006/relationships/image" Target="../media/image45.emf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em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emf"/><Relationship Id="rId25" Type="http://schemas.openxmlformats.org/officeDocument/2006/relationships/image" Target="../media/image52.png"/><Relationship Id="rId2" Type="http://schemas.openxmlformats.org/officeDocument/2006/relationships/image" Target="../media/image2.jpeg"/><Relationship Id="rId16" Type="http://schemas.openxmlformats.org/officeDocument/2006/relationships/image" Target="../media/image43.emf"/><Relationship Id="rId20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emf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jpeg"/><Relationship Id="rId19" Type="http://schemas.openxmlformats.org/officeDocument/2006/relationships/image" Target="../media/image46.png"/><Relationship Id="rId4" Type="http://schemas.openxmlformats.org/officeDocument/2006/relationships/image" Target="../media/image31.emf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budsman.perm.ru/" TargetMode="External"/><Relationship Id="rId2" Type="http://schemas.openxmlformats.org/officeDocument/2006/relationships/hyperlink" Target="mailto:ombudsman@permregion.r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33056"/>
            <a:ext cx="4572000" cy="17021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ДЕЯТЕЛЬНОСТЬ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УПОЛНОМОЧЕННОГО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ПРАВАМ РЕБЕНКА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ПЕРМСКОМ КРАЕ 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ПРАВОВОМУ ПРОСВЕЩЕНИЮ, 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ПРОПАГАНДЕ КОНВЕНЦИИ О ПРАВАХ РЕБЕНКА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ГРАЖДАНСКОМУ ВОСПИТАНИЮ ДЕТЕЙ</a:t>
            </a:r>
            <a: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929" y="5909997"/>
            <a:ext cx="3528392" cy="936104"/>
          </a:xfr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Миков Павел Владимирович,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Уполномоченный по правам ребенка в Пермском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крае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382838"/>
            <a:ext cx="3383929" cy="36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14875" y="0"/>
            <a:ext cx="4572000" cy="1027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 ноября 2016 год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VII Пермский конгресс ученых-юристов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Пермь, Институт ФСИН России</a:t>
            </a:r>
          </a:p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5435" y="382283"/>
            <a:ext cx="3456384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Круглый стол</a:t>
            </a: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«Правовое просвещение населения в рамках системы бесплатной юридической помощи»</a:t>
            </a:r>
          </a:p>
        </p:txBody>
      </p:sp>
    </p:spTree>
    <p:extLst>
      <p:ext uri="{BB962C8B-B14F-4D97-AF65-F5344CB8AC3E}">
        <p14:creationId xmlns:p14="http://schemas.microsoft.com/office/powerpoint/2010/main" val="1410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80871"/>
            <a:ext cx="4104456" cy="52440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Издательская деятельность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esistomina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407379"/>
            <a:ext cx="1073001" cy="152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80" y="692696"/>
            <a:ext cx="1407470" cy="200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87" y="4568403"/>
            <a:ext cx="1383633" cy="196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568403"/>
            <a:ext cx="1362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38" y="4600977"/>
            <a:ext cx="13493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сборник студентов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01" y="1420331"/>
            <a:ext cx="1335087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Хорошая погода0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19" y="3842248"/>
            <a:ext cx="1103610" cy="159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обложка (2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5380"/>
            <a:ext cx="13255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929437"/>
            <a:ext cx="13208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33" y="692696"/>
            <a:ext cx="13239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32" y="2502566"/>
            <a:ext cx="132397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Рисунок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748" y="4540858"/>
            <a:ext cx="1389708" cy="196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330" r="262" b="35887"/>
          <a:stretch/>
        </p:blipFill>
        <p:spPr bwMode="auto">
          <a:xfrm>
            <a:off x="5632821" y="5019690"/>
            <a:ext cx="1668919" cy="148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4" y="4318711"/>
            <a:ext cx="1633836" cy="222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93" y="3382834"/>
            <a:ext cx="138906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17" y="2724749"/>
            <a:ext cx="13366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27" y="2525564"/>
            <a:ext cx="13192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14" y="2785074"/>
            <a:ext cx="8350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18" y="2344044"/>
            <a:ext cx="847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126" y="1087664"/>
            <a:ext cx="682302" cy="14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Рисунок 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002" y="2541588"/>
            <a:ext cx="760813" cy="162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18" y="692696"/>
            <a:ext cx="783742" cy="16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Рисунок 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9824"/>
            <a:ext cx="18113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00" y="4185219"/>
            <a:ext cx="894360" cy="8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3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462"/>
            <a:ext cx="8208912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 просветительская деятельность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94280"/>
              </p:ext>
            </p:extLst>
          </p:nvPr>
        </p:nvGraphicFramePr>
        <p:xfrm>
          <a:off x="467544" y="3258953"/>
          <a:ext cx="8208912" cy="1524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6304"/>
                <a:gridCol w="2808312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Сайт в сети Интернет</a:t>
                      </a:r>
                    </a:p>
                    <a:p>
                      <a:pPr algn="ctr"/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Проект совместно с редакцией детского и молодежного радиовещания ВГТРК «ПЕРМЬ» - «Недетские вопросы детского возраста»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Телевизионный проект с УИТВ «Все по-взрослому!»</a:t>
                      </a:r>
                    </a:p>
                    <a:p>
                      <a:pPr algn="ctr"/>
                      <a:endParaRPr lang="ru-RU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Пресс-конференции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Он-</a:t>
                      </a:r>
                      <a:r>
                        <a:rPr lang="ru-RU" sz="1100" b="1" dirty="0" err="1" smtClean="0"/>
                        <a:t>лайн</a:t>
                      </a:r>
                      <a:r>
                        <a:rPr lang="ru-RU" sz="1100" b="1" dirty="0" smtClean="0"/>
                        <a:t>-конференции в электронных СМИ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Интервью, публикации, выступления в краевых и местных СМИ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0512"/>
            <a:ext cx="2736304" cy="159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12" y="1640512"/>
            <a:ext cx="2820048" cy="159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1"/>
          <a:stretch/>
        </p:blipFill>
        <p:spPr bwMode="auto">
          <a:xfrm>
            <a:off x="6012159" y="1640512"/>
            <a:ext cx="2664297" cy="159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8964"/>
            <a:ext cx="2736304" cy="17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C:\Users\esistomina\Desktop\2016 год\Фото\Мероприятие\Волшебный мяч Чернушка\IMG_0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788964"/>
            <a:ext cx="2664297" cy="171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12" y="4788964"/>
            <a:ext cx="2820047" cy="17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075" y="1341438"/>
            <a:ext cx="7851775" cy="504031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Пишите по адресу: </a:t>
            </a:r>
            <a:r>
              <a:rPr lang="ru-RU" sz="2000" dirty="0" smtClean="0">
                <a:solidFill>
                  <a:srgbClr val="002060"/>
                </a:solidFill>
              </a:rPr>
              <a:t>614006, город Пермь,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ул. Ленина, 51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тел.: </a:t>
            </a:r>
            <a:r>
              <a:rPr lang="ru-RU" sz="2000" dirty="0" smtClean="0">
                <a:solidFill>
                  <a:srgbClr val="002060"/>
                </a:solidFill>
              </a:rPr>
              <a:t>8(342) 217-67-94, 217-76-70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Факс: </a:t>
            </a:r>
            <a:r>
              <a:rPr lang="ru-RU" sz="2000" dirty="0">
                <a:solidFill>
                  <a:srgbClr val="002060"/>
                </a:solidFill>
              </a:rPr>
              <a:t>8 (</a:t>
            </a:r>
            <a:r>
              <a:rPr lang="ru-RU" sz="2000" dirty="0" smtClean="0">
                <a:solidFill>
                  <a:srgbClr val="002060"/>
                </a:solidFill>
              </a:rPr>
              <a:t>342) 235-14-57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E-mail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ombudsman@uppc.permkrai.ru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 WWW.OMBUDSMAN.PERM.RU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 smtClean="0"/>
          </a:p>
        </p:txBody>
      </p:sp>
      <p:sp>
        <p:nvSpPr>
          <p:cNvPr id="13315" name="Текст 4"/>
          <p:cNvSpPr>
            <a:spLocks noGrp="1"/>
          </p:cNvSpPr>
          <p:nvPr>
            <p:ph type="body" idx="1"/>
          </p:nvPr>
        </p:nvSpPr>
        <p:spPr>
          <a:xfrm>
            <a:off x="467544" y="620713"/>
            <a:ext cx="8208912" cy="12954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открыт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сотрудничества! </a:t>
            </a:r>
          </a:p>
        </p:txBody>
      </p:sp>
      <p:pic>
        <p:nvPicPr>
          <p:cNvPr id="21508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93" y="2018242"/>
            <a:ext cx="1439665" cy="16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2452687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104456" cy="9303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Уполномоченный </a:t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имеет право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5328592" cy="4987716"/>
          </a:xfrm>
        </p:spPr>
        <p:txBody>
          <a:bodyPr>
            <a:noAutofit/>
          </a:bodyPr>
          <a:lstStyle/>
          <a:p>
            <a:r>
              <a:rPr lang="ru-RU" sz="1400" dirty="0" smtClean="0"/>
              <a:t>проводить встречи и беседы с детьми с целью просвещения прав и законных интересов ребенка;</a:t>
            </a:r>
          </a:p>
          <a:p>
            <a:r>
              <a:rPr lang="ru-RU" sz="1400" dirty="0"/>
              <a:t>о</a:t>
            </a:r>
            <a:r>
              <a:rPr lang="ru-RU" sz="1400" dirty="0" smtClean="0"/>
              <a:t>существлять правовое просвещение граждан в сфере реализации, соблюдения и защиты прав и законных интересов ребенка;</a:t>
            </a:r>
          </a:p>
          <a:p>
            <a:r>
              <a:rPr lang="ru-RU" sz="1400" dirty="0"/>
              <a:t>о</a:t>
            </a:r>
            <a:r>
              <a:rPr lang="ru-RU" sz="1400" dirty="0" smtClean="0"/>
              <a:t>существлять правовое просвещение по вопросам прав и законных интересов ребенка, форм и методов их защиты, пропаганду положений Конвенции ООН о правах ребенка, международных договоров Российской Федерации по вопросам прав ребенка, федерального законодательства и законодательства Пермского края по вопросам прав ребенка; </a:t>
            </a:r>
          </a:p>
          <a:p>
            <a:r>
              <a:rPr lang="ru-RU" sz="1400" dirty="0" smtClean="0"/>
              <a:t>информировать общественность о состоянии соблюдения и защиты прав и законных интересов ребенка;</a:t>
            </a:r>
          </a:p>
          <a:p>
            <a:r>
              <a:rPr lang="ru-RU" sz="1400" dirty="0"/>
              <a:t>и</a:t>
            </a:r>
            <a:r>
              <a:rPr lang="ru-RU" sz="1400" dirty="0" smtClean="0"/>
              <a:t>здавать печатные сборники, содержащие информацию о правах и законных интересах ребенка.</a:t>
            </a:r>
          </a:p>
        </p:txBody>
      </p:sp>
      <p:pic>
        <p:nvPicPr>
          <p:cNvPr id="4" name="Рисунок 3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782" y="1700808"/>
            <a:ext cx="300039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94928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Закон Пермского края от 28.08.2013 №231-ПК </a:t>
            </a:r>
          </a:p>
          <a:p>
            <a:pPr algn="r"/>
            <a:r>
              <a:rPr lang="ru-RU" sz="1400" dirty="0"/>
              <a:t>«Об Уполномоченном по правам ребенка в Пермском крае» </a:t>
            </a:r>
          </a:p>
        </p:txBody>
      </p:sp>
    </p:spTree>
    <p:extLst>
      <p:ext uri="{BB962C8B-B14F-4D97-AF65-F5344CB8AC3E}">
        <p14:creationId xmlns:p14="http://schemas.microsoft.com/office/powerpoint/2010/main" val="4235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392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5167965"/>
              </p:ext>
            </p:extLst>
          </p:nvPr>
        </p:nvGraphicFramePr>
        <p:xfrm>
          <a:off x="539552" y="640972"/>
          <a:ext cx="8136904" cy="588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1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5573"/>
            <a:ext cx="4104456" cy="62426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Целевые группы</a:t>
            </a:r>
            <a:endParaRPr lang="ru-RU" sz="3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21" y="3212976"/>
            <a:ext cx="8280920" cy="293424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K:\2014 год\Фото Миков\Мероприятия\20 ноября\ПГПУ\IMG_6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r="3987"/>
          <a:stretch/>
        </p:blipFill>
        <p:spPr bwMode="auto">
          <a:xfrm>
            <a:off x="6399465" y="1105677"/>
            <a:ext cx="2276991" cy="18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:\2015 год\Миков\Выездные приемы\Александровск\IMG_38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1" r="8502" b="10162"/>
          <a:stretch/>
        </p:blipFill>
        <p:spPr bwMode="auto">
          <a:xfrm>
            <a:off x="3275856" y="1105678"/>
            <a:ext cx="3123609" cy="18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sistomina\Desktop\2016 год\ЕД 2015\Фото\Глава 7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21425" r="3917"/>
          <a:stretch/>
        </p:blipFill>
        <p:spPr bwMode="auto">
          <a:xfrm>
            <a:off x="477821" y="1105677"/>
            <a:ext cx="3074524" cy="18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27225"/>
              </p:ext>
            </p:extLst>
          </p:nvPr>
        </p:nvGraphicFramePr>
        <p:xfrm>
          <a:off x="477822" y="2907206"/>
          <a:ext cx="8198634" cy="14127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86066"/>
                <a:gridCol w="2808312"/>
                <a:gridCol w="2304256"/>
              </a:tblGrid>
              <a:tr h="7351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Родители (законные представители)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и иные родственники несовершеннолетних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Студенты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</a:tr>
              <a:tr h="65075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Государственные и муниципальные служащие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Специалисты и сотрудники органов и организаций, работающих с детьми и в их интересах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Широкая общественная аудитория</a:t>
                      </a:r>
                      <a:endParaRPr lang="ru-RU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4" name="Picture 6" descr="C:\Users\esistomina\Desktop\2016 год\Фото\Мероприятие\Коллегия МСР\Фото 2\IMG_24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8" y="4221088"/>
            <a:ext cx="3074524" cy="20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sistomina\Desktop\2016 год\Фото\Мероприятие\КПК для сотрудников ЦПД\IMG_92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-607" r="-6827" b="607"/>
          <a:stretch/>
        </p:blipFill>
        <p:spPr bwMode="auto">
          <a:xfrm>
            <a:off x="3560662" y="4208270"/>
            <a:ext cx="3093750" cy="206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sistomina\Desktop\2016 год\Фото\Мероприятие\59ru с УФССП\IMG_138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r="12402"/>
          <a:stretch/>
        </p:blipFill>
        <p:spPr bwMode="auto">
          <a:xfrm>
            <a:off x="6412227" y="4221089"/>
            <a:ext cx="2264229" cy="20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5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8732"/>
            <a:ext cx="4248472" cy="5715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Формы просвещения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4104456" cy="5398710"/>
          </a:xfrm>
        </p:spPr>
        <p:txBody>
          <a:bodyPr>
            <a:noAutofit/>
          </a:bodyPr>
          <a:lstStyle/>
          <a:p>
            <a:r>
              <a:rPr lang="ru-RU" sz="1600" dirty="0"/>
              <a:t>Письменные и устные консультации граждан по </a:t>
            </a:r>
            <a:r>
              <a:rPr lang="ru-RU" sz="1600" dirty="0" smtClean="0"/>
              <a:t>обращениям;</a:t>
            </a:r>
            <a:endParaRPr lang="ru-RU" sz="1600" dirty="0"/>
          </a:p>
          <a:p>
            <a:r>
              <a:rPr lang="ru-RU" sz="1600" dirty="0" smtClean="0"/>
              <a:t>Непосредственные выступления перед целевой аудиторией (Уроки по правам ребенка, лекции, выступления на семинарах, совещаниях, конференциях, форумах);</a:t>
            </a:r>
          </a:p>
          <a:p>
            <a:r>
              <a:rPr lang="ru-RU" sz="1600" dirty="0" smtClean="0"/>
              <a:t>Выступления в СМИ (публикации в печатных и электронных СМИ, радио и телевыступления);</a:t>
            </a:r>
          </a:p>
          <a:p>
            <a:r>
              <a:rPr lang="ru-RU" sz="1600" dirty="0" smtClean="0"/>
              <a:t>Подготовка, издание и распространение печатных материалов (буклеты, плакаты, листовки, брошюры, сборники);</a:t>
            </a:r>
          </a:p>
          <a:p>
            <a:r>
              <a:rPr lang="ru-RU" sz="1600" dirty="0" smtClean="0"/>
              <a:t>Проведение конкурсов;</a:t>
            </a:r>
          </a:p>
          <a:p>
            <a:r>
              <a:rPr lang="ru-RU" sz="1600" dirty="0" smtClean="0"/>
              <a:t>Письма в адрес государственных и муниципальных органов управления. </a:t>
            </a: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77708"/>
              </p:ext>
            </p:extLst>
          </p:nvPr>
        </p:nvGraphicFramePr>
        <p:xfrm>
          <a:off x="4355976" y="649087"/>
          <a:ext cx="41764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5" name="Picture 3" descr="C:\Users\esistomina\Desktop\На отправку по электронке\Ходатайство в Департамент образования по обращению Лощеновой Н.Л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5"/>
          <a:stretch/>
        </p:blipFill>
        <p:spPr bwMode="auto">
          <a:xfrm>
            <a:off x="5220072" y="3428999"/>
            <a:ext cx="2448272" cy="30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336704" cy="109023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Уполномоченный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правах ребенка для детей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esistomina\Desktop\2016 год\ЕД 2015\Фото\Глава 6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istomina\Desktop\2016 год\ЕД 2015\Фото\Глава 7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414968"/>
            <a:ext cx="2156953" cy="14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:\2015 год\Миков\Выездные приемы\Чернушка\IMG_24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37" y="1412778"/>
            <a:ext cx="2163528" cy="14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sistomina\Desktop\2016 год\Фото\Мероприятие\Встреча с детьми в ЗС\IMG_75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r="13465"/>
          <a:stretch/>
        </p:blipFill>
        <p:spPr bwMode="auto">
          <a:xfrm>
            <a:off x="6948265" y="1412777"/>
            <a:ext cx="1728192" cy="144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8262"/>
              </p:ext>
            </p:extLst>
          </p:nvPr>
        </p:nvGraphicFramePr>
        <p:xfrm>
          <a:off x="455848" y="2852935"/>
          <a:ext cx="8220608" cy="2095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1937"/>
                <a:gridCol w="2160240"/>
                <a:gridCol w="2160240"/>
                <a:gridCol w="1728191"/>
              </a:tblGrid>
              <a:tr h="1074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Личный прием детей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Уроки по правам ребенка</a:t>
                      </a:r>
                    </a:p>
                    <a:p>
                      <a:pPr algn="ctr"/>
                      <a:endParaRPr lang="ru-RU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Встречи с активами школьного детского самоуправления – «Сто вопросов Уполномоченному»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Экскурсии в Законодательное Собрание Пермского края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1013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Стажировка старшеклассников в аппарате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Краевой детский Форум «Голос каждого ребенка должен быть услышан»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Конкурсы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Издания для детей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8" name="Picture 6" descr="C:\Users\esistomina\Desktop\2016 год\ЕД 2015\Фото\Глава 5\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esistomina\Desktop\2016 год\ЕД 2015\Фото\Глава 2\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41168"/>
            <a:ext cx="216024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Рисунок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941168"/>
            <a:ext cx="17281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50"/>
          <a:stretch/>
        </p:blipFill>
        <p:spPr bwMode="auto">
          <a:xfrm>
            <a:off x="4788024" y="4941167"/>
            <a:ext cx="2160241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Уполномоченный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правах ребенка для родителей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37911"/>
              </p:ext>
            </p:extLst>
          </p:nvPr>
        </p:nvGraphicFramePr>
        <p:xfrm>
          <a:off x="467543" y="3194540"/>
          <a:ext cx="8208911" cy="14141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7"/>
                <a:gridCol w="1872208"/>
                <a:gridCol w="2064288"/>
                <a:gridCol w="1608118"/>
              </a:tblGrid>
              <a:tr h="534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Прямые и «горячие» телефонные линии </a:t>
                      </a: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Выступления в СМИ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/>
                        <a:t>Видеоконсультации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Издания для родителей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728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/>
                        <a:t>Выступления на родительских собраниях, конференциях, форумах</a:t>
                      </a:r>
                      <a:r>
                        <a:rPr lang="ru-RU" sz="1300" dirty="0" smtClean="0"/>
                        <a:t>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Прием родителей и рассмотрение их обращений, письменное и устное консультирование </a:t>
                      </a:r>
                      <a:endParaRPr lang="ru-RU" sz="13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Семинары для замещающих родителей </a:t>
                      </a:r>
                      <a:endParaRPr lang="ru-RU" sz="13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73" y="4605893"/>
            <a:ext cx="2737461" cy="181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esistomina\Desktop\2015 год\ЕД-2014 УППР\Фото\Глава 1\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"/>
          <a:stretch/>
        </p:blipFill>
        <p:spPr bwMode="auto">
          <a:xfrm>
            <a:off x="3173877" y="4605891"/>
            <a:ext cx="3077931" cy="18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2250"/>
          <a:stretch/>
        </p:blipFill>
        <p:spPr bwMode="auto">
          <a:xfrm>
            <a:off x="6251808" y="4605889"/>
            <a:ext cx="2424647" cy="181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b="2309"/>
          <a:stretch/>
        </p:blipFill>
        <p:spPr bwMode="auto">
          <a:xfrm>
            <a:off x="469973" y="1360232"/>
            <a:ext cx="2703904" cy="183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-1" r="17085" b="177"/>
          <a:stretch/>
        </p:blipFill>
        <p:spPr bwMode="auto">
          <a:xfrm>
            <a:off x="3146224" y="1363478"/>
            <a:ext cx="1861206" cy="183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11" y="1360231"/>
            <a:ext cx="2345258" cy="183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esistomina\Desktop\Безымян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60232"/>
            <a:ext cx="1584175" cy="18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Уполномоченный </a:t>
            </a:r>
            <a:b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правах ребенка для студентов</a:t>
            </a:r>
            <a:endParaRPr lang="ru-RU" sz="3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824536" cy="5112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Спецкурсы в ПГГПУ «Права ребенка в образовании», «Защита прав несовершеннолетних участников образовательных отношений»;</a:t>
            </a:r>
          </a:p>
          <a:p>
            <a:r>
              <a:rPr lang="ru-RU" dirty="0" smtClean="0"/>
              <a:t>Выступления на научно-практических конференциях;</a:t>
            </a:r>
          </a:p>
          <a:p>
            <a:r>
              <a:rPr lang="ru-RU" dirty="0" smtClean="0"/>
              <a:t>Организация практики студентов ПГНИУ в аппарате;</a:t>
            </a:r>
          </a:p>
          <a:p>
            <a:r>
              <a:rPr lang="ru-RU" dirty="0" smtClean="0"/>
              <a:t>Научное консультирование исследовательских работ, проектов и их рецензирование</a:t>
            </a:r>
          </a:p>
          <a:p>
            <a:endParaRPr lang="ru-RU" dirty="0"/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39" y="1484784"/>
            <a:ext cx="3528824" cy="23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39" y="4005064"/>
            <a:ext cx="3528823" cy="236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2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Уполномоченный – о правах ребенка для государственных и муниципальных служащих и специалистов организаций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060848"/>
            <a:ext cx="5184576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Письма по результатам рассмотрения обращений;</a:t>
            </a:r>
          </a:p>
          <a:p>
            <a:r>
              <a:rPr lang="ru-RU" dirty="0" smtClean="0"/>
              <a:t>Лекции на курсах повышения квалификации и профессиональной переподготовки</a:t>
            </a:r>
          </a:p>
          <a:p>
            <a:r>
              <a:rPr lang="ru-RU" dirty="0" smtClean="0"/>
              <a:t>Выступления на совещаниях, семинарах, конференциях, форумах;</a:t>
            </a:r>
          </a:p>
          <a:p>
            <a:r>
              <a:rPr lang="ru-RU" dirty="0" smtClean="0"/>
              <a:t>Представление Ежегодного доклада «О соблюдении и защите прав и законных интересов ребенка и деятельности Уполномоченного по правам ребенка в Пермском крае»</a:t>
            </a:r>
          </a:p>
          <a:p>
            <a:r>
              <a:rPr lang="ru-RU" dirty="0" smtClean="0"/>
              <a:t>Издания </a:t>
            </a:r>
            <a:endParaRPr lang="ru-RU" dirty="0"/>
          </a:p>
        </p:txBody>
      </p:sp>
      <p:pic>
        <p:nvPicPr>
          <p:cNvPr id="5" name="Рисунок 4" descr="http://ombudsman.perm.ru/_res/news/img2674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966" y="362132"/>
            <a:ext cx="456490" cy="51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97" y="1876929"/>
            <a:ext cx="3467859" cy="230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98" y="4184849"/>
            <a:ext cx="3479658" cy="23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346</TotalTime>
  <Words>534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ДЕЯТЕЛЬНОСТЬ  УПОЛНОМОЧЕННОГО ПО ПРАВАМ РЕБЕНКА В ПЕРМСКОМ КРАЕ  ПО ПРАВОВОМУ ПРОСВЕЩЕНИЮ,  ПРОПАГАНДЕ КОНВЕНЦИИ О ПРАВАХ РЕБЕНКА И ГРАЖДАНСКОМУ ВОСПИТАНИЮ ДЕТЕЙ </vt:lpstr>
      <vt:lpstr>Уполномоченный  имеет право</vt:lpstr>
      <vt:lpstr>Презентация PowerPoint</vt:lpstr>
      <vt:lpstr>Целевые группы</vt:lpstr>
      <vt:lpstr>Формы просвещения</vt:lpstr>
      <vt:lpstr>Уполномоченный  о правах ребенка для детей</vt:lpstr>
      <vt:lpstr>Уполномоченный о правах ребенка для родителей </vt:lpstr>
      <vt:lpstr>Уполномоченный  о правах ребенка для студентов</vt:lpstr>
      <vt:lpstr>Уполномоченный – о правах ребенка для государственных и муниципальных служащих и специалистов организаций</vt:lpstr>
      <vt:lpstr>Издательская деятельность </vt:lpstr>
      <vt:lpstr>Информационно- просветительская деятельность</vt:lpstr>
      <vt:lpstr>   Пишите по адресу: 614006, город Пермь,  ул. Ленина, 51 тел.: 8(342) 217-67-94, 217-76-70 Факс: 8 (342) 235-14-57 E-mail: ombudsman@uppc.permkrai.ru  WWW.OMBUDSMAN.PERM.RU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УПОЛНОМОЧЕННОГО ПО ПРАВАМ РЕБЕНКА  В ПЕРМСКОМ КРАЕ  ПО ПРАВОВОМУ ПРОСВЕЩЕНИЮ,  ПРОПАГАНДЕ КОНВЕНЦИИ О ПРАВАХ РЕБЕНКА  И ГРАЖДАНСКОМУ ВОСПИТАНИЮ ДЕТЕЙ</dc:title>
  <dc:creator>Миков Павел Владимирович</dc:creator>
  <cp:lastModifiedBy>Истомина Елена Станиславовна</cp:lastModifiedBy>
  <cp:revision>31</cp:revision>
  <cp:lastPrinted>2016-11-16T18:22:16Z</cp:lastPrinted>
  <dcterms:created xsi:type="dcterms:W3CDTF">2016-11-16T12:50:43Z</dcterms:created>
  <dcterms:modified xsi:type="dcterms:W3CDTF">2016-11-18T15:21:36Z</dcterms:modified>
</cp:coreProperties>
</file>