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6" r:id="rId3"/>
    <p:sldId id="309" r:id="rId4"/>
    <p:sldId id="318" r:id="rId5"/>
    <p:sldId id="293" r:id="rId6"/>
    <p:sldId id="310" r:id="rId7"/>
    <p:sldId id="292" r:id="rId8"/>
    <p:sldId id="311" r:id="rId9"/>
    <p:sldId id="313" r:id="rId10"/>
    <p:sldId id="319" r:id="rId11"/>
    <p:sldId id="314" r:id="rId12"/>
    <p:sldId id="308" r:id="rId13"/>
    <p:sldId id="324" r:id="rId14"/>
    <p:sldId id="315" r:id="rId15"/>
    <p:sldId id="303" r:id="rId16"/>
    <p:sldId id="316" r:id="rId17"/>
    <p:sldId id="317" r:id="rId18"/>
    <p:sldId id="321" r:id="rId19"/>
    <p:sldId id="322" r:id="rId20"/>
    <p:sldId id="323" r:id="rId21"/>
    <p:sldId id="273" r:id="rId22"/>
    <p:sldId id="274" r:id="rId23"/>
    <p:sldId id="320" r:id="rId24"/>
    <p:sldId id="282" r:id="rId25"/>
    <p:sldId id="291" r:id="rId26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9DC"/>
    <a:srgbClr val="B9C6D5"/>
    <a:srgbClr val="DCBE82"/>
    <a:srgbClr val="9FBFBB"/>
    <a:srgbClr val="DDDDDD"/>
    <a:srgbClr val="B2B2B2"/>
    <a:srgbClr val="C2C7CC"/>
    <a:srgbClr val="AAD1E4"/>
    <a:srgbClr val="B4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932803538446581E-2"/>
          <c:y val="9.6863834659798809E-2"/>
          <c:w val="0.6270850345095752"/>
          <c:h val="0.80627233068040238"/>
        </c:manualLayout>
      </c:layout>
      <c:pie3DChart>
        <c:varyColors val="1"/>
        <c:ser>
          <c:idx val="0"/>
          <c:order val="0"/>
          <c:dPt>
            <c:idx val="8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/>
                      <a:t>2253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420457442819647E-2"/>
                  <c:y val="-0.1036280149191877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/>
                      <a:t>336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1"/>
                      <a:t>162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b="1"/>
                      <a:t>142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5076715410573539E-3"/>
                  <c:y val="-5.6569139383892799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/>
                      <a:t>136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449463817022872E-3"/>
                  <c:y val="-2.6710650642353916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/>
                      <a:t>118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5807064116985375E-2"/>
                  <c:y val="-1.4138969470921423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/>
                      <a:t>104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1436640419947507E-2"/>
                  <c:y val="-6.6318552286227378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/>
                      <a:t>89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602066741657293E-2"/>
                  <c:y val="-7.2456416632131508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/>
                      <a:t>87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Лист1!$G$11:$G$19</c:f>
              <c:strCache>
                <c:ptCount val="9"/>
                <c:pt idx="0">
                  <c:v>г. Пермь</c:v>
                </c:pt>
                <c:pt idx="1">
                  <c:v>г. Кудымкар</c:v>
                </c:pt>
                <c:pt idx="2">
                  <c:v>Кудымкарский р-н</c:v>
                </c:pt>
                <c:pt idx="3">
                  <c:v>Красновишерский р-н</c:v>
                </c:pt>
                <c:pt idx="4">
                  <c:v>Кизеловский р-н</c:v>
                </c:pt>
                <c:pt idx="5">
                  <c:v>Пермский р-н</c:v>
                </c:pt>
                <c:pt idx="6">
                  <c:v>г. Березники</c:v>
                </c:pt>
                <c:pt idx="7">
                  <c:v>Краснокамский р-н</c:v>
                </c:pt>
                <c:pt idx="8">
                  <c:v>Гайнский р-н</c:v>
                </c:pt>
              </c:strCache>
            </c:strRef>
          </c:cat>
          <c:val>
            <c:numRef>
              <c:f>Лист1!$H$11:$H$19</c:f>
              <c:numCache>
                <c:formatCode>General</c:formatCode>
                <c:ptCount val="9"/>
                <c:pt idx="0">
                  <c:v>2253</c:v>
                </c:pt>
                <c:pt idx="1">
                  <c:v>336</c:v>
                </c:pt>
                <c:pt idx="2">
                  <c:v>162</c:v>
                </c:pt>
                <c:pt idx="3">
                  <c:v>142</c:v>
                </c:pt>
                <c:pt idx="4">
                  <c:v>136</c:v>
                </c:pt>
                <c:pt idx="5">
                  <c:v>118</c:v>
                </c:pt>
                <c:pt idx="6">
                  <c:v>104</c:v>
                </c:pt>
                <c:pt idx="7">
                  <c:v>89</c:v>
                </c:pt>
                <c:pt idx="8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269259745309619"/>
          <c:y val="8.8647497180415289E-3"/>
          <c:w val="0.29199166104236968"/>
          <c:h val="0.96830307122572301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825747236140936"/>
          <c:y val="0.2663945064795134"/>
          <c:w val="0.65843455022667619"/>
          <c:h val="0.64590517735118791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7.4625541149721294E-2"/>
                  <c:y val="-0.1726110642545259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Социальные права - 1502; 39%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471186064310322E-2"/>
                  <c:y val="2.174869843511106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Экономические права - 445; 12%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Экологические права - 200; 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379861608208066E-2"/>
                  <c:y val="-1.04196788014321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Гражданские (личные) права - 1333; 35%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1305745916284546"/>
                  <c:y val="-3.522946077270975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Политические права - 256; 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0700537108695946E-2"/>
                  <c:y val="-3.74744660084393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Культурные права - 82; 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Лист1!$P$13:$P$18</c:f>
              <c:strCache>
                <c:ptCount val="6"/>
                <c:pt idx="0">
                  <c:v>Социальные права</c:v>
                </c:pt>
                <c:pt idx="1">
                  <c:v>Экономические права</c:v>
                </c:pt>
                <c:pt idx="2">
                  <c:v>Экологические права</c:v>
                </c:pt>
                <c:pt idx="3">
                  <c:v>Гражданские (личные) права</c:v>
                </c:pt>
                <c:pt idx="4">
                  <c:v>Политические права</c:v>
                </c:pt>
                <c:pt idx="5">
                  <c:v>Культурные права</c:v>
                </c:pt>
              </c:strCache>
            </c:strRef>
          </c:cat>
          <c:val>
            <c:numRef>
              <c:f>Лист1!$Q$13:$Q$18</c:f>
              <c:numCache>
                <c:formatCode>General</c:formatCode>
                <c:ptCount val="6"/>
                <c:pt idx="0">
                  <c:v>1502</c:v>
                </c:pt>
                <c:pt idx="1">
                  <c:v>445</c:v>
                </c:pt>
                <c:pt idx="2">
                  <c:v>200</c:v>
                </c:pt>
                <c:pt idx="3">
                  <c:v>1333</c:v>
                </c:pt>
                <c:pt idx="4">
                  <c:v>256</c:v>
                </c:pt>
                <c:pt idx="5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AE475-5851-4197-94A9-666CF26B8584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518DB-D09A-4F8D-A684-DE1706FBF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7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C53CD-7AF1-4A27-A688-A88970B662D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72089-2574-4BA2-BA1F-5B0E487CC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72089-2574-4BA2-BA1F-5B0E487CC6E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4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FDDE-CD29-4A95-994D-DC3E46F22A73}" type="datetime1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0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E21C-2C14-40D7-9368-BDCE40B81852}" type="datetime1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6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CA9-BFB0-4A59-9AC4-3A1CEBD11E0B}" type="datetime1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5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4947-8D3E-47CA-8BD4-B70701231DF5}" type="datetime1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5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1E62-7CE0-4391-89A3-0EB7C5F6E9DB}" type="datetime1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0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FD97-646E-4597-AD07-7E2DFB86B882}" type="datetime1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7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1474-21B2-4A25-BA0B-957528E6FF6C}" type="datetime1">
              <a:rPr lang="ru-RU" smtClean="0"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6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E357-B303-4743-8F62-BA44A40C2745}" type="datetime1">
              <a:rPr lang="ru-RU" smtClean="0"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7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9608-9D8D-4D0D-AF32-DBD856EACAE1}" type="datetime1">
              <a:rPr lang="ru-RU" smtClean="0"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6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65A1-ACF0-42D8-8317-324F9C71A317}" type="datetime1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36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B7C1-33AA-4524-A810-D962AB97AC58}" type="datetime1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5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9DC">
            <a:alpha val="3176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990A7-CE9E-45D4-9B70-210BCBAF56F6}" type="datetime1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5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936"/>
            <a:ext cx="1858974" cy="114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19872" y="1157295"/>
            <a:ext cx="5629858" cy="56673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Уполномоченный по правам человека в Пермском крае</a:t>
            </a:r>
            <a:br>
              <a:rPr lang="ru-RU" sz="2400" dirty="0" smtClean="0"/>
            </a:br>
            <a:r>
              <a:rPr lang="ru-RU" sz="2400" dirty="0" smtClean="0"/>
              <a:t>Т.И. Марголина  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792088" cy="149281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1043608" y="4005064"/>
            <a:ext cx="705678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О деятельности Уполномоченного по правам человека в Пермском крае в 2015 году </a:t>
            </a:r>
            <a:endParaRPr lang="ru-RU" sz="4000" dirty="0"/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1575972" y="5733256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/>
              <a:t>14 апреля 2016 г.</a:t>
            </a:r>
          </a:p>
          <a:p>
            <a:pPr algn="ctr"/>
            <a:r>
              <a:rPr lang="ru-RU" sz="1800" dirty="0" smtClean="0"/>
              <a:t>Пермь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1" y="466063"/>
            <a:ext cx="11739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1547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 smtClean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825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825247" y="2411562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06885" y="290283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Расселение аварийного жилья</a:t>
            </a:r>
            <a:endParaRPr lang="ru-RU" sz="4000" b="1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732883" y="6077858"/>
            <a:ext cx="82089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386728"/>
            <a:ext cx="8762283" cy="535463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Рост числа жалоб составил 37%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/>
              <a:t>В реализации III этапа Программы (2015-2016 годы) участвует 34 муниципальных образования, из них </a:t>
            </a:r>
            <a:endParaRPr lang="ru-RU" b="1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Проблемы: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ru-RU" b="1" dirty="0" smtClean="0"/>
              <a:t>Непринятие мер по расселению </a:t>
            </a:r>
            <a:r>
              <a:rPr lang="ru-RU" b="1" dirty="0" smtClean="0"/>
              <a:t>домов</a:t>
            </a:r>
            <a:r>
              <a:rPr lang="ru-RU" b="1" dirty="0" smtClean="0"/>
              <a:t>, признанных аварийными после 01.01.2012 г.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ru-RU" b="1" dirty="0" smtClean="0"/>
              <a:t>Непринятие мер по проведению обследования </a:t>
            </a:r>
            <a:r>
              <a:rPr lang="ru-RU" b="1" dirty="0" smtClean="0"/>
              <a:t>домов </a:t>
            </a:r>
            <a:r>
              <a:rPr lang="ru-RU" b="1" dirty="0" smtClean="0"/>
              <a:t>на предмет аварийности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ru-RU" b="1" dirty="0" smtClean="0"/>
              <a:t>Предоставление </a:t>
            </a:r>
            <a:r>
              <a:rPr lang="ru-RU" b="1" dirty="0"/>
              <a:t>некачественного </a:t>
            </a:r>
            <a:r>
              <a:rPr lang="ru-RU" b="1" dirty="0" smtClean="0"/>
              <a:t>жилья в рамках мероприятий по расселению аварийных домов </a:t>
            </a:r>
            <a:r>
              <a:rPr lang="ru-RU" sz="3000" dirty="0" smtClean="0"/>
              <a:t>(</a:t>
            </a:r>
            <a:r>
              <a:rPr lang="ru-RU" sz="3000" dirty="0" err="1" smtClean="0"/>
              <a:t>Юсьвинский</a:t>
            </a:r>
            <a:r>
              <a:rPr lang="ru-RU" sz="3000" dirty="0" smtClean="0"/>
              <a:t>, Оханский, Красновишерский, Чердынский, Октябрьский районы, </a:t>
            </a:r>
            <a:r>
              <a:rPr lang="ru-RU" sz="3000" dirty="0" err="1" smtClean="0"/>
              <a:t>г.Кудымкар</a:t>
            </a:r>
            <a:r>
              <a:rPr lang="ru-RU" sz="3000" dirty="0" smtClean="0"/>
              <a:t>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u-RU" sz="24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8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1" y="466063"/>
            <a:ext cx="11739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1547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 smtClean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825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825247" y="2411562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2232" y="274638"/>
            <a:ext cx="6274568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ПРОБЛЕМА ОБЕСПЕЧЕНИЯ ВРЕМЕННЫМ ЖИЛЬЕМ</a:t>
            </a:r>
            <a:endParaRPr lang="ru-RU" sz="3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11</a:t>
            </a:fld>
            <a:endParaRPr lang="ru-RU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732883" y="6077858"/>
            <a:ext cx="82089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38557" y="1700808"/>
            <a:ext cx="552254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/>
              <a:t>Маневренный </a:t>
            </a:r>
            <a:r>
              <a:rPr lang="ru-RU" sz="2400" b="1" dirty="0"/>
              <a:t>фонд сформирован лишь в 30 из 48 территорий (68</a:t>
            </a:r>
            <a:r>
              <a:rPr lang="ru-RU" sz="2400" b="1" dirty="0" smtClean="0"/>
              <a:t>%)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/>
              <a:t>Сокращение объемов муниципального маневренного жилищного фонда:                            </a:t>
            </a:r>
            <a:r>
              <a:rPr lang="ru-RU" sz="2000" b="1" dirty="0" smtClean="0"/>
              <a:t>2013 г. - 20 </a:t>
            </a:r>
            <a:r>
              <a:rPr lang="ru-RU" sz="2000" b="1" dirty="0" err="1" smtClean="0"/>
              <a:t>тыс.кв.м</a:t>
            </a:r>
            <a:r>
              <a:rPr lang="ru-RU" sz="2000" b="1" dirty="0" smtClean="0"/>
              <a:t>; 2014 г. - 17,7 </a:t>
            </a:r>
            <a:r>
              <a:rPr lang="ru-RU" sz="2000" b="1" dirty="0" err="1" smtClean="0"/>
              <a:t>тыс.кв.м</a:t>
            </a:r>
            <a:r>
              <a:rPr lang="ru-RU" sz="2000" b="1" dirty="0" smtClean="0"/>
              <a:t>.; 2015 г. - 16,9 </a:t>
            </a:r>
            <a:r>
              <a:rPr lang="ru-RU" sz="2000" b="1" dirty="0" err="1" smtClean="0"/>
              <a:t>тыс.кв.м</a:t>
            </a:r>
            <a:r>
              <a:rPr lang="ru-RU" sz="2000" b="1" dirty="0" smtClean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61% нуждающихся </a:t>
            </a:r>
            <a:r>
              <a:rPr lang="ru-RU" sz="2400" b="1" dirty="0" smtClean="0"/>
              <a:t>семей обеспечено </a:t>
            </a:r>
            <a:r>
              <a:rPr lang="ru-RU" sz="2400" b="1" dirty="0"/>
              <a:t>временным </a:t>
            </a:r>
            <a:r>
              <a:rPr lang="ru-RU" sz="2400" b="1" dirty="0" smtClean="0"/>
              <a:t>жильём</a:t>
            </a:r>
            <a:endParaRPr lang="ru-RU" sz="2400" b="1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В 71,2% территориях нормативно не урегулированы механизмы предоставления временного </a:t>
            </a:r>
            <a:r>
              <a:rPr lang="ru-RU" sz="2400" b="1" dirty="0" smtClean="0"/>
              <a:t>жилья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035" y="1700107"/>
            <a:ext cx="3475021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/>
          <p:cNvSpPr txBox="1">
            <a:spLocks/>
          </p:cNvSpPr>
          <p:nvPr/>
        </p:nvSpPr>
        <p:spPr>
          <a:xfrm>
            <a:off x="2303748" y="5877272"/>
            <a:ext cx="41148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2511935" y="1844824"/>
            <a:ext cx="422239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7928" y="188640"/>
            <a:ext cx="7848872" cy="86409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Нормативно-правовое регулирование предоставления временного жилья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140543"/>
              </p:ext>
            </p:extLst>
          </p:nvPr>
        </p:nvGraphicFramePr>
        <p:xfrm>
          <a:off x="179512" y="1152353"/>
          <a:ext cx="8784976" cy="5360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8889"/>
                <a:gridCol w="1695679"/>
                <a:gridCol w="1875140"/>
                <a:gridCol w="1549005"/>
                <a:gridCol w="1223443"/>
                <a:gridCol w="1302820"/>
              </a:tblGrid>
              <a:tr h="925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Муниципальное образование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Соответствующий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НПА принят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Приняты иные акты, регулирующие предоставление муниципального служебного жилья и жилых помещений в общежитии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Решения о предоставлении временного жилья  приняты в отсутствие НПА 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Отсутствует ПНА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Данные о наличии НПА отсутствуют в доступных публичных источниках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66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Городские округа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5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г.Пермь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г.Березники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г.Кунгур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г.Соликамск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г.Губаха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</a:tr>
              <a:tr h="925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Муниципальные районы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Горнозаводский, Добрянский, Красновишерский, Кунгурский и Чердынский районы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</a:tr>
              <a:tr h="7708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Городские поселения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6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Добрянское, Оверятское, Краснокамское, Чернушинское. Чермозское, Чусовское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</a:tr>
              <a:tr h="1695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Сельские поселения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16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Аспинское, Бисерское, Большесосновское, Зюкайское, Теплогороское, Ильинское, Русско-Сарсинское, Комаровское, Заболотское, Северокоммунарское, Чайкинское, Троицкое, Шабуровское, Покчинское, Уинское, Фокинское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</a:tr>
              <a:tr h="1541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32 (9,4 %)*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33 (9,5 %)*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14 (4 %)*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242 (71,2 %)*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18 (5,3 %)*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33" marR="524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9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97" y="332656"/>
            <a:ext cx="1029483" cy="63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2" name="Заголовок 6"/>
          <p:cNvSpPr txBox="1">
            <a:spLocks/>
          </p:cNvSpPr>
          <p:nvPr/>
        </p:nvSpPr>
        <p:spPr>
          <a:xfrm>
            <a:off x="467544" y="5885496"/>
            <a:ext cx="839276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 smtClean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2451596" y="1134970"/>
            <a:ext cx="64087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r>
              <a:rPr lang="ru-RU" sz="2800" dirty="0"/>
              <a:t>ЭКОЛОГИЧЕСКИЕ ПРАВА</a:t>
            </a:r>
          </a:p>
          <a:p>
            <a:pPr algn="ctr">
              <a:buClr>
                <a:srgbClr val="C00000"/>
              </a:buClr>
            </a:pPr>
            <a:r>
              <a:rPr lang="ru-RU" sz="2800" dirty="0"/>
              <a:t>Право на благоприятную окружающую среду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40168"/>
              </p:ext>
            </p:extLst>
          </p:nvPr>
        </p:nvGraphicFramePr>
        <p:xfrm>
          <a:off x="971600" y="1988838"/>
          <a:ext cx="7344815" cy="389665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529522"/>
                <a:gridCol w="1815293"/>
              </a:tblGrid>
              <a:tr h="649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Количество жалоб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Обеспечение комфортных условий проживания граждан органами местного самоуправления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Нарушение общественного спокойствия со стороны соседей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Нарушение общественного спокойствия вследствие работы общественных заведений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Нарушения при ведении строительных работ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Загрязнение окружающей среды вследствие работы промышленных предприятий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Другие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7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1" y="466063"/>
            <a:ext cx="11739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1547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 smtClean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825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825247" y="2411562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2232" y="274638"/>
            <a:ext cx="6274568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ПРОБЛЕМА БЕДНОСТИ</a:t>
            </a:r>
            <a:endParaRPr lang="ru-RU" sz="3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14</a:t>
            </a:fld>
            <a:endParaRPr lang="ru-RU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732883" y="6077858"/>
            <a:ext cx="82089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</p:txBody>
      </p:sp>
      <p:sp>
        <p:nvSpPr>
          <p:cNvPr id="13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/>
              <a:t>Доля малоимущих в Пермском </a:t>
            </a:r>
            <a:r>
              <a:rPr lang="ru-RU" b="1" dirty="0" smtClean="0"/>
              <a:t>крае </a:t>
            </a:r>
            <a:r>
              <a:rPr lang="ru-RU" b="1" dirty="0"/>
              <a:t>13,5%  </a:t>
            </a:r>
            <a:r>
              <a:rPr lang="ru-RU" sz="2400" b="1" dirty="0" smtClean="0"/>
              <a:t>(2014 г. - 12,0 %)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32 </a:t>
            </a:r>
            <a:r>
              <a:rPr lang="ru-RU" b="1" dirty="0"/>
              <a:t>из 48 территорий края попали в зону  социального </a:t>
            </a:r>
            <a:r>
              <a:rPr lang="ru-RU" b="1" dirty="0" smtClean="0"/>
              <a:t>неблагополучия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/>
              <a:t>Рост числа малоимущих семей с </a:t>
            </a:r>
            <a:r>
              <a:rPr lang="ru-RU" b="1" dirty="0" smtClean="0"/>
              <a:t>детьми</a:t>
            </a:r>
          </a:p>
          <a:p>
            <a:pPr>
              <a:buClr>
                <a:schemeClr val="accent2"/>
              </a:buClr>
            </a:pPr>
            <a:r>
              <a:rPr lang="ru-RU" sz="2400" b="1" dirty="0" smtClean="0"/>
              <a:t>2013 </a:t>
            </a:r>
            <a:r>
              <a:rPr lang="ru-RU" sz="2400" b="1" dirty="0"/>
              <a:t>год - 73 тыс., </a:t>
            </a:r>
            <a:endParaRPr lang="ru-RU" sz="2400" b="1" dirty="0" smtClean="0"/>
          </a:p>
          <a:p>
            <a:pPr>
              <a:buClr>
                <a:schemeClr val="accent2"/>
              </a:buClr>
            </a:pPr>
            <a:r>
              <a:rPr lang="ru-RU" sz="2400" b="1" dirty="0" smtClean="0"/>
              <a:t>начало </a:t>
            </a:r>
            <a:r>
              <a:rPr lang="ru-RU" sz="2400" b="1" dirty="0"/>
              <a:t>2015 </a:t>
            </a:r>
            <a:r>
              <a:rPr lang="ru-RU" sz="2400" b="1" dirty="0" smtClean="0"/>
              <a:t>г. </a:t>
            </a:r>
            <a:r>
              <a:rPr lang="ru-RU" sz="2400" b="1" dirty="0"/>
              <a:t>- 78,6 тыс</a:t>
            </a:r>
            <a:r>
              <a:rPr lang="ru-RU" sz="2400" b="1" dirty="0" smtClean="0"/>
              <a:t>.; конец </a:t>
            </a:r>
            <a:r>
              <a:rPr lang="ru-RU" sz="2400" b="1" dirty="0"/>
              <a:t>2015 </a:t>
            </a:r>
            <a:r>
              <a:rPr lang="ru-RU" sz="2400" b="1" dirty="0" smtClean="0"/>
              <a:t>г. </a:t>
            </a:r>
            <a:r>
              <a:rPr lang="ru-RU" sz="2400" b="1" dirty="0"/>
              <a:t>- 95,8 тыс</a:t>
            </a:r>
            <a:r>
              <a:rPr lang="ru-RU" sz="2400" b="1" dirty="0" smtClean="0"/>
              <a:t>.,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/>
              <a:t>Количество бедных семей с детьми с доходом 50% и ниже </a:t>
            </a:r>
            <a:r>
              <a:rPr lang="ru-RU" b="1" dirty="0" smtClean="0"/>
              <a:t>РПМ – </a:t>
            </a:r>
            <a:r>
              <a:rPr lang="ru-RU" b="1" dirty="0"/>
              <a:t>47, 3 тыс. </a:t>
            </a:r>
          </a:p>
          <a:p>
            <a:pPr marL="0" indent="0">
              <a:buClr>
                <a:schemeClr val="accent2"/>
              </a:buClr>
              <a:buNone/>
            </a:pPr>
            <a:endParaRPr lang="ru-RU" sz="2400" b="1" dirty="0" smtClean="0"/>
          </a:p>
          <a:p>
            <a:pPr>
              <a:buClr>
                <a:schemeClr val="accent2"/>
              </a:buClr>
            </a:pPr>
            <a:endParaRPr lang="ru-RU" sz="2400" b="1" dirty="0" smtClean="0"/>
          </a:p>
          <a:p>
            <a:pPr marL="457200" lvl="1" indent="0" algn="just">
              <a:buClr>
                <a:srgbClr val="C00000"/>
              </a:buClr>
              <a:buNone/>
            </a:pPr>
            <a:endParaRPr lang="ru-RU" sz="2400" b="1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u-RU" b="1" dirty="0"/>
          </a:p>
          <a:p>
            <a:pPr>
              <a:buClr>
                <a:schemeClr val="accent2"/>
              </a:buClr>
            </a:pPr>
            <a:endParaRPr lang="ru-RU" b="1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40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5556" y="548680"/>
            <a:ext cx="7722858" cy="56673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Территории Пермского края по уровням благополучия</a:t>
            </a:r>
            <a:br>
              <a:rPr lang="ru-RU" sz="2400" dirty="0"/>
            </a:br>
            <a:r>
              <a:rPr lang="ru-RU" sz="1800" dirty="0"/>
              <a:t>Степень благополучия от благополучных (темно-зеленого) до неблагополучных (красного)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2303748" y="5877272"/>
            <a:ext cx="41148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2511935" y="1844824"/>
            <a:ext cx="422239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722" y="1154189"/>
            <a:ext cx="3864530" cy="55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6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1" y="466063"/>
            <a:ext cx="11739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1547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 smtClean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825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825247" y="2411562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250172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Право на охрану здоровья и медицинскую помощь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44396"/>
          </a:xfrm>
        </p:spPr>
        <p:txBody>
          <a:bodyPr>
            <a:normAutofit fontScale="92500"/>
          </a:bodyPr>
          <a:lstStyle/>
          <a:p>
            <a:pPr marL="0" lvl="0" indent="0" algn="just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b="1" dirty="0">
                <a:solidFill>
                  <a:prstClr val="black"/>
                </a:solidFill>
              </a:rPr>
              <a:t>Проблема доступности медицинской </a:t>
            </a:r>
            <a:r>
              <a:rPr lang="ru-RU" b="1" dirty="0" smtClean="0">
                <a:solidFill>
                  <a:prstClr val="black"/>
                </a:solidFill>
              </a:rPr>
              <a:t>помощи</a:t>
            </a:r>
            <a:endParaRPr lang="ru-RU" b="1" dirty="0">
              <a:solidFill>
                <a:prstClr val="black"/>
              </a:solidFill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</a:pPr>
            <a:r>
              <a:rPr lang="ru-RU" sz="2200" dirty="0">
                <a:solidFill>
                  <a:prstClr val="black"/>
                </a:solidFill>
              </a:rPr>
              <a:t>27 </a:t>
            </a:r>
            <a:r>
              <a:rPr lang="ru-RU" sz="2200" dirty="0" smtClean="0">
                <a:solidFill>
                  <a:prstClr val="black"/>
                </a:solidFill>
              </a:rPr>
              <a:t>жалоб, в </a:t>
            </a:r>
            <a:r>
              <a:rPr lang="ru-RU" sz="2200" dirty="0" err="1" smtClean="0">
                <a:solidFill>
                  <a:prstClr val="black"/>
                </a:solidFill>
              </a:rPr>
              <a:t>т.ч</a:t>
            </a:r>
            <a:r>
              <a:rPr lang="ru-RU" sz="2200" dirty="0" smtClean="0">
                <a:solidFill>
                  <a:prstClr val="black"/>
                </a:solidFill>
              </a:rPr>
              <a:t>. 21 – коллективная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</a:pPr>
            <a:r>
              <a:rPr lang="ru-RU" sz="2200" dirty="0">
                <a:solidFill>
                  <a:prstClr val="black"/>
                </a:solidFill>
              </a:rPr>
              <a:t>Красновишерский, </a:t>
            </a:r>
            <a:r>
              <a:rPr lang="ru-RU" sz="2200" dirty="0" err="1">
                <a:solidFill>
                  <a:prstClr val="black"/>
                </a:solidFill>
              </a:rPr>
              <a:t>Кудымкарский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Куединский</a:t>
            </a:r>
            <a:r>
              <a:rPr lang="ru-RU" sz="2200" dirty="0">
                <a:solidFill>
                  <a:prstClr val="black"/>
                </a:solidFill>
              </a:rPr>
              <a:t>, Ильинский, Осинский, </a:t>
            </a:r>
            <a:r>
              <a:rPr lang="ru-RU" sz="2200" dirty="0" err="1">
                <a:solidFill>
                  <a:prstClr val="black"/>
                </a:solidFill>
              </a:rPr>
              <a:t>Кизеловский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Усольский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Частинский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Суксунский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Верещагинский</a:t>
            </a:r>
            <a:r>
              <a:rPr lang="ru-RU" sz="2200" dirty="0">
                <a:solidFill>
                  <a:prstClr val="black"/>
                </a:solidFill>
              </a:rPr>
              <a:t>, Горнозаводский, </a:t>
            </a:r>
            <a:r>
              <a:rPr lang="ru-RU" sz="2200" dirty="0" err="1">
                <a:solidFill>
                  <a:prstClr val="black"/>
                </a:solidFill>
              </a:rPr>
              <a:t>Кочевский</a:t>
            </a:r>
            <a:r>
              <a:rPr lang="ru-RU" sz="2200" dirty="0">
                <a:solidFill>
                  <a:prstClr val="black"/>
                </a:solidFill>
              </a:rPr>
              <a:t>, Чусовской районы, г. Березники, г. Лысьва и др.</a:t>
            </a:r>
          </a:p>
          <a:p>
            <a:pPr marL="285750" lvl="0" indent="-285750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prstClr val="black"/>
                </a:solidFill>
              </a:rPr>
              <a:t>Проблема обеспеченности территорий учреждениями здравоохранения </a:t>
            </a:r>
            <a:endParaRPr lang="ru-RU" sz="2200" b="1" dirty="0" smtClean="0">
              <a:solidFill>
                <a:prstClr val="black"/>
              </a:solidFill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</a:pPr>
            <a:r>
              <a:rPr lang="ru-RU" sz="2200" dirty="0" smtClean="0">
                <a:solidFill>
                  <a:prstClr val="black"/>
                </a:solidFill>
              </a:rPr>
              <a:t>Горнозаводский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Юрлинский</a:t>
            </a:r>
            <a:r>
              <a:rPr lang="ru-RU" sz="2200" dirty="0">
                <a:solidFill>
                  <a:prstClr val="black"/>
                </a:solidFill>
              </a:rPr>
              <a:t>, Чердынский районы, г. Лысьва, г. Оса  и др.</a:t>
            </a:r>
          </a:p>
          <a:p>
            <a:pPr marL="285750" indent="-285750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prstClr val="black"/>
                </a:solidFill>
              </a:rPr>
              <a:t>Отсутствие узких </a:t>
            </a:r>
            <a:r>
              <a:rPr lang="ru-RU" sz="2200" b="1" dirty="0" smtClean="0">
                <a:solidFill>
                  <a:prstClr val="black"/>
                </a:solidFill>
              </a:rPr>
              <a:t>специалистов</a:t>
            </a:r>
            <a:endParaRPr lang="ru-RU" sz="2200" b="1" dirty="0">
              <a:solidFill>
                <a:prstClr val="black"/>
              </a:solidFill>
            </a:endParaRPr>
          </a:p>
          <a:p>
            <a:pPr marL="285750" indent="-285750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prstClr val="black"/>
                </a:solidFill>
              </a:rPr>
              <a:t>Территориальная отдалённость при отсутствии транспортного сообщения </a:t>
            </a:r>
            <a:r>
              <a:rPr lang="ru-RU" sz="2200" b="1" dirty="0" smtClean="0">
                <a:solidFill>
                  <a:prstClr val="black"/>
                </a:solidFill>
              </a:rPr>
              <a:t>(плохое </a:t>
            </a:r>
            <a:r>
              <a:rPr lang="ru-RU" sz="2200" b="1" dirty="0">
                <a:solidFill>
                  <a:prstClr val="black"/>
                </a:solidFill>
              </a:rPr>
              <a:t>качество дорог, высокие цены на проезд и </a:t>
            </a:r>
            <a:r>
              <a:rPr lang="ru-RU" sz="2200" b="1" dirty="0" smtClean="0">
                <a:solidFill>
                  <a:prstClr val="black"/>
                </a:solidFill>
              </a:rPr>
              <a:t>прочее</a:t>
            </a:r>
            <a:endParaRPr lang="ru-RU" sz="2200" b="1" dirty="0">
              <a:solidFill>
                <a:prstClr val="black"/>
              </a:solidFill>
            </a:endParaRPr>
          </a:p>
          <a:p>
            <a:pPr marL="285750" indent="-285750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prstClr val="black"/>
                </a:solidFill>
              </a:rPr>
              <a:t>Несвоевременное оказание скорой медицинской помощи (нехватка </a:t>
            </a:r>
            <a:r>
              <a:rPr lang="ru-RU" sz="2200" b="1" dirty="0" smtClean="0">
                <a:solidFill>
                  <a:prstClr val="black"/>
                </a:solidFill>
              </a:rPr>
              <a:t>бригад при существенной отдаленности территорий)</a:t>
            </a:r>
            <a:endParaRPr lang="ru-RU" sz="2200" b="1" dirty="0">
              <a:solidFill>
                <a:prstClr val="black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285750" lvl="0" indent="-285750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16</a:t>
            </a:fld>
            <a:endParaRPr lang="ru-RU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732883" y="6077858"/>
            <a:ext cx="82089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401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1" y="466063"/>
            <a:ext cx="11739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1547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 smtClean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825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825247" y="2411562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2232" y="274638"/>
            <a:ext cx="6274568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Доступная среда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355" y="1550550"/>
            <a:ext cx="6912768" cy="4979374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3000" b="1" dirty="0"/>
              <a:t>Объекты социальной </a:t>
            </a:r>
            <a:r>
              <a:rPr lang="ru-RU" sz="3000" b="1" dirty="0" smtClean="0"/>
              <a:t>инфраструктуры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3000" b="1" dirty="0" smtClean="0"/>
              <a:t>Объекты </a:t>
            </a:r>
            <a:r>
              <a:rPr lang="ru-RU" sz="3000" b="1" dirty="0"/>
              <a:t>транспортной </a:t>
            </a:r>
            <a:r>
              <a:rPr lang="ru-RU" sz="3000" b="1" dirty="0" smtClean="0"/>
              <a:t>инфраструктуры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3000" b="1" dirty="0" smtClean="0"/>
              <a:t>Доступность </a:t>
            </a:r>
            <a:r>
              <a:rPr lang="ru-RU" sz="3000" b="1" dirty="0"/>
              <a:t>объектов жилищного </a:t>
            </a:r>
            <a:r>
              <a:rPr lang="ru-RU" sz="3000" b="1" dirty="0" smtClean="0"/>
              <a:t>фонда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3000" b="1" dirty="0" smtClean="0"/>
              <a:t>Доля </a:t>
            </a:r>
            <a:r>
              <a:rPr lang="ru-RU" sz="3000" b="1" dirty="0"/>
              <a:t>доступных объектов социальной, транспортной, инженерной инфраструктуры - 41% (план по Российской Федерации – 45%)</a:t>
            </a:r>
            <a:endParaRPr lang="ru-RU" sz="3000" b="1" dirty="0">
              <a:solidFill>
                <a:srgbClr val="FF0000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17</a:t>
            </a:fld>
            <a:endParaRPr lang="ru-RU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732883" y="6077858"/>
            <a:ext cx="82089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91" y="1369129"/>
            <a:ext cx="2141346" cy="473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1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ru-RU" sz="2800" b="1" cap="all" dirty="0">
                <a:solidFill>
                  <a:prstClr val="black"/>
                </a:solidFill>
              </a:rPr>
              <a:t>Право на свободный труд</a:t>
            </a:r>
            <a:br>
              <a:rPr lang="ru-RU" sz="2800" b="1" cap="all" dirty="0">
                <a:solidFill>
                  <a:prstClr val="black"/>
                </a:solidFill>
              </a:rPr>
            </a:br>
            <a:r>
              <a:rPr lang="ru-RU" sz="2400" cap="sm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227 жалоб, </a:t>
            </a:r>
            <a:r>
              <a:rPr lang="ru-RU" sz="2400" cap="sm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50% от общего числа жалоб на нарушения экономических прав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632848" cy="379397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r>
              <a:rPr lang="ru-RU" sz="2400" b="1" dirty="0" smtClean="0">
                <a:solidFill>
                  <a:schemeClr val="tx1"/>
                </a:solidFill>
              </a:rPr>
              <a:t> от работников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бюджетной сферы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из них на местном уровне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 algn="l">
              <a:buClr>
                <a:srgbClr val="FF0000"/>
              </a:buClr>
              <a:buSzPct val="81000"/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 28 от работников образования</a:t>
            </a:r>
          </a:p>
          <a:p>
            <a:pPr lvl="1" algn="l">
              <a:buClr>
                <a:srgbClr val="FF0000"/>
              </a:buClr>
              <a:buSzPct val="75000"/>
            </a:pPr>
            <a:r>
              <a:rPr lang="ru-RU" sz="2000" b="1" dirty="0" smtClean="0">
                <a:solidFill>
                  <a:schemeClr val="tx1"/>
                </a:solidFill>
              </a:rPr>
              <a:t>        4  от работников учреждений культуры</a:t>
            </a:r>
          </a:p>
          <a:p>
            <a:pPr marL="800100" lvl="1" indent="-342900" algn="l">
              <a:buClr>
                <a:srgbClr val="FF0000"/>
              </a:buClr>
              <a:buSzPct val="75000"/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проблемы</a:t>
            </a:r>
            <a:r>
              <a:rPr lang="ru-RU" sz="2000" b="1" dirty="0" smtClean="0">
                <a:solidFill>
                  <a:schemeClr val="tx1"/>
                </a:solidFill>
              </a:rPr>
              <a:t>: низкий размер оплаты труда младшего и обслуживающего персонала дошкольных образовательных учреждений (Октябрьский, </a:t>
            </a:r>
            <a:r>
              <a:rPr lang="ru-RU" sz="2000" b="1" dirty="0" err="1" smtClean="0">
                <a:solidFill>
                  <a:schemeClr val="tx1"/>
                </a:solidFill>
              </a:rPr>
              <a:t>Верещагинский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Юсьвинский</a:t>
            </a:r>
            <a:r>
              <a:rPr lang="ru-RU" sz="2000" b="1" dirty="0" smtClean="0">
                <a:solidFill>
                  <a:schemeClr val="tx1"/>
                </a:solidFill>
              </a:rPr>
              <a:t> муниципальные районы), работников сельских библиотек (</a:t>
            </a:r>
            <a:r>
              <a:rPr lang="ru-RU" sz="2000" b="1" dirty="0" err="1" smtClean="0">
                <a:solidFill>
                  <a:schemeClr val="tx1"/>
                </a:solidFill>
              </a:rPr>
              <a:t>Кизеловский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Оханский</a:t>
            </a:r>
            <a:r>
              <a:rPr lang="ru-RU" sz="2000" b="1" dirty="0" smtClean="0">
                <a:solidFill>
                  <a:schemeClr val="tx1"/>
                </a:solidFill>
              </a:rPr>
              <a:t> муниципальные районы).</a:t>
            </a:r>
          </a:p>
          <a:p>
            <a:pPr marL="342900" indent="-342900" algn="l"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r>
              <a:rPr lang="ru-RU" sz="2400" b="1" dirty="0" smtClean="0">
                <a:solidFill>
                  <a:schemeClr val="tx1"/>
                </a:solidFill>
              </a:rPr>
              <a:t> от работников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частного сектора</a:t>
            </a:r>
          </a:p>
          <a:p>
            <a:pPr marL="800100" lvl="1" indent="-342900" algn="l">
              <a:buClr>
                <a:srgbClr val="FF0000"/>
              </a:buClr>
              <a:buSzPct val="75000"/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проблемы: </a:t>
            </a:r>
            <a:r>
              <a:rPr lang="ru-RU" sz="2000" b="1" dirty="0" smtClean="0">
                <a:solidFill>
                  <a:schemeClr val="tx1"/>
                </a:solidFill>
              </a:rPr>
              <a:t>невыплата заработной платы; трудовые споры (увольнения, условия труда и прочее).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Clr>
                <a:srgbClr val="FF0000"/>
              </a:buClr>
              <a:buSzPct val="75000"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064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1264" cy="18050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Право частной собственности на имущество</a:t>
            </a:r>
            <a:br>
              <a:rPr lang="ru-RU" sz="3100" b="1" dirty="0" smtClean="0"/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 жалоб, 44% от общего числа жалоб на нарушения экономических прав,  рост на 58%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353347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r>
              <a:rPr lang="ru-RU" sz="2000" b="1" dirty="0" smtClean="0"/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жалоб</a:t>
            </a:r>
            <a:r>
              <a:rPr lang="ru-RU" sz="2000" b="1" dirty="0" smtClean="0"/>
              <a:t> поступило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граждан </a:t>
            </a:r>
            <a:r>
              <a:rPr lang="ru-RU" sz="2000" b="1" dirty="0" smtClean="0"/>
              <a:t>на нарушение имущественных прав, в частности:</a:t>
            </a:r>
          </a:p>
          <a:p>
            <a:pPr lvl="1">
              <a:buClr>
                <a:srgbClr val="FF0000"/>
              </a:buClr>
              <a:buSzPct val="84000"/>
              <a:buFont typeface="Arial" panose="020B0604020202020204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r>
              <a:rPr lang="ru-RU" sz="2000" b="1" dirty="0" smtClean="0"/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жалоб</a:t>
            </a:r>
            <a:r>
              <a:rPr lang="ru-RU" sz="2000" b="1" dirty="0" smtClean="0"/>
              <a:t> на нарушение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на землю:</a:t>
            </a:r>
          </a:p>
          <a:p>
            <a:pPr lvl="2">
              <a:buClr>
                <a:srgbClr val="FF0000"/>
              </a:buClr>
              <a:buSzPct val="87000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ru-RU" sz="2000" b="1" dirty="0" err="1" smtClean="0">
                <a:ea typeface="Times New Roman"/>
              </a:rPr>
              <a:t>непредоставление</a:t>
            </a:r>
            <a:r>
              <a:rPr lang="ru-RU" sz="2000" b="1" dirty="0" smtClean="0">
                <a:ea typeface="Times New Roman"/>
              </a:rPr>
              <a:t> </a:t>
            </a:r>
            <a:r>
              <a:rPr lang="ru-RU" sz="2000" b="1" dirty="0">
                <a:ea typeface="Times New Roman"/>
              </a:rPr>
              <a:t>земельных </a:t>
            </a:r>
            <a:r>
              <a:rPr lang="ru-RU" sz="2000" b="1" dirty="0" smtClean="0">
                <a:ea typeface="Times New Roman"/>
              </a:rPr>
              <a:t>участков;</a:t>
            </a:r>
          </a:p>
          <a:p>
            <a:pPr lvl="2">
              <a:buClr>
                <a:srgbClr val="FF0000"/>
              </a:buClr>
              <a:buSzPct val="87000"/>
            </a:pPr>
            <a:r>
              <a:rPr lang="ru-RU" sz="2000" b="1" dirty="0" smtClean="0">
                <a:ea typeface="Times New Roman"/>
              </a:rPr>
              <a:t>захват земли; </a:t>
            </a:r>
          </a:p>
          <a:p>
            <a:pPr lvl="2">
              <a:buClr>
                <a:srgbClr val="FF0000"/>
              </a:buClr>
              <a:buSzPct val="87000"/>
            </a:pPr>
            <a:r>
              <a:rPr lang="ru-RU" sz="2000" b="1" dirty="0" smtClean="0">
                <a:ea typeface="Times New Roman"/>
              </a:rPr>
              <a:t>споры </a:t>
            </a:r>
            <a:r>
              <a:rPr lang="ru-RU" sz="2000" b="1" dirty="0">
                <a:ea typeface="Times New Roman"/>
              </a:rPr>
              <a:t>при межевании и установлении границ земельных </a:t>
            </a:r>
            <a:r>
              <a:rPr lang="ru-RU" sz="2000" b="1" dirty="0" smtClean="0">
                <a:ea typeface="Times New Roman"/>
              </a:rPr>
              <a:t>участков;</a:t>
            </a:r>
          </a:p>
          <a:p>
            <a:pPr lvl="2">
              <a:buClr>
                <a:srgbClr val="FF0000"/>
              </a:buClr>
              <a:buSzPct val="87000"/>
            </a:pPr>
            <a:r>
              <a:rPr lang="ru-RU" sz="2000" b="1" dirty="0" smtClean="0">
                <a:ea typeface="Times New Roman"/>
              </a:rPr>
              <a:t> </a:t>
            </a:r>
            <a:r>
              <a:rPr lang="ru-RU" sz="2000" b="1" dirty="0">
                <a:ea typeface="Times New Roman"/>
              </a:rPr>
              <a:t>проблема доступа на земельные </a:t>
            </a:r>
            <a:r>
              <a:rPr lang="ru-RU" sz="2000" b="1" dirty="0" smtClean="0">
                <a:ea typeface="Times New Roman"/>
              </a:rPr>
              <a:t>участки;</a:t>
            </a:r>
          </a:p>
          <a:p>
            <a:pPr lvl="2">
              <a:buClr>
                <a:srgbClr val="FF0000"/>
              </a:buClr>
              <a:buSzPct val="87000"/>
            </a:pPr>
            <a:r>
              <a:rPr lang="ru-RU" sz="2000" b="1" dirty="0" smtClean="0">
                <a:ea typeface="Times New Roman"/>
              </a:rPr>
              <a:t> проблема отнесения земельных участков, на которых </a:t>
            </a:r>
            <a:r>
              <a:rPr lang="ru-RU" sz="2000" b="1" dirty="0">
                <a:ea typeface="Times New Roman"/>
              </a:rPr>
              <a:t>расположены строения, </a:t>
            </a:r>
            <a:r>
              <a:rPr lang="ru-RU" sz="2000" b="1" dirty="0" smtClean="0">
                <a:ea typeface="Times New Roman"/>
              </a:rPr>
              <a:t>к </a:t>
            </a:r>
            <a:r>
              <a:rPr lang="ru-RU" sz="2000" b="1" dirty="0">
                <a:ea typeface="Times New Roman"/>
              </a:rPr>
              <a:t>охранной зоне </a:t>
            </a:r>
            <a:r>
              <a:rPr lang="ru-RU" sz="2000" b="1" dirty="0" err="1">
                <a:ea typeface="Times New Roman"/>
              </a:rPr>
              <a:t>нефте</a:t>
            </a:r>
            <a:r>
              <a:rPr lang="ru-RU" sz="2000" b="1" dirty="0">
                <a:ea typeface="Times New Roman"/>
              </a:rPr>
              <a:t>- и </a:t>
            </a:r>
            <a:r>
              <a:rPr lang="ru-RU" sz="2000" b="1" dirty="0" smtClean="0">
                <a:ea typeface="Times New Roman"/>
              </a:rPr>
              <a:t>газопроводов (</a:t>
            </a:r>
            <a:r>
              <a:rPr lang="ru-RU" sz="2000" b="1" dirty="0" err="1" smtClean="0">
                <a:ea typeface="Times New Roman"/>
              </a:rPr>
              <a:t>Добрянский</a:t>
            </a:r>
            <a:r>
              <a:rPr lang="ru-RU" sz="2000" b="1" dirty="0" smtClean="0">
                <a:ea typeface="Times New Roman"/>
              </a:rPr>
              <a:t>, </a:t>
            </a:r>
            <a:r>
              <a:rPr lang="ru-RU" sz="2000" b="1" dirty="0" err="1" smtClean="0">
                <a:ea typeface="Times New Roman"/>
              </a:rPr>
              <a:t>Краснокамский</a:t>
            </a:r>
            <a:r>
              <a:rPr lang="ru-RU" sz="2000" b="1" dirty="0" smtClean="0">
                <a:ea typeface="Times New Roman"/>
              </a:rPr>
              <a:t>, Пермский районы, г. Пермь)</a:t>
            </a:r>
          </a:p>
          <a:p>
            <a:pPr lvl="1">
              <a:buClr>
                <a:srgbClr val="FF0000"/>
              </a:buClr>
              <a:buSzPct val="75000"/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12 жалоб </a:t>
            </a:r>
            <a:r>
              <a:rPr lang="ru-RU" sz="2000" b="1" dirty="0" smtClean="0">
                <a:ea typeface="Times New Roman"/>
              </a:rPr>
              <a:t>от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обманутых вкладчиков</a:t>
            </a:r>
            <a:r>
              <a:rPr lang="ru-RU" sz="2000" b="1" dirty="0" smtClean="0">
                <a:ea typeface="Times New Roman"/>
              </a:rPr>
              <a:t>;</a:t>
            </a:r>
          </a:p>
          <a:p>
            <a:pPr lvl="1">
              <a:buClr>
                <a:srgbClr val="FF0000"/>
              </a:buClr>
              <a:buSzPct val="75000"/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12 жалоб </a:t>
            </a:r>
            <a:r>
              <a:rPr lang="ru-RU" sz="2000" b="1" dirty="0" smtClean="0">
                <a:ea typeface="Times New Roman"/>
              </a:rPr>
              <a:t>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банковские</a:t>
            </a:r>
            <a:r>
              <a:rPr lang="ru-RU" sz="2000" b="1" dirty="0" smtClean="0">
                <a:ea typeface="Times New Roman"/>
              </a:rPr>
              <a:t> 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микрофинансовые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организации.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9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1" y="466063"/>
            <a:ext cx="11739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37302" y="592128"/>
            <a:ext cx="6504503" cy="5667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Институт Уполномоченного по правам человека в Пермском крае </a:t>
            </a:r>
            <a:endParaRPr lang="ru-RU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1547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 smtClean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825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388305" y="6366042"/>
            <a:ext cx="2133600" cy="365125"/>
          </a:xfrm>
        </p:spPr>
        <p:txBody>
          <a:bodyPr/>
          <a:lstStyle/>
          <a:p>
            <a:fld id="{B4D326DB-6954-45CD-9C1F-FE22B94FDDE1}" type="slidenum">
              <a:rPr lang="ru-RU" smtClean="0"/>
              <a:t>2</a:t>
            </a:fld>
            <a:endParaRPr lang="ru-RU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732883" y="6077858"/>
            <a:ext cx="82089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467544" y="5152529"/>
            <a:ext cx="82089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323528" y="3861048"/>
            <a:ext cx="8859940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18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18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18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18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18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18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18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>
              <a:buClr>
                <a:srgbClr val="C00000"/>
              </a:buClr>
            </a:pPr>
            <a:endParaRPr lang="ru-RU" sz="18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dirty="0" smtClean="0"/>
              <a:t>Закон Пермского края № 77-ПК «Об Уполномоченном по правам человека в Пермском крае»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dirty="0" smtClean="0"/>
              <a:t>В 2015 году институт отметил 15-летие </a:t>
            </a:r>
          </a:p>
          <a:p>
            <a:endParaRPr lang="ru-RU" altLang="ru-RU" sz="2200" i="1" dirty="0" smtClean="0">
              <a:latin typeface="Calibri" pitchFamily="34" charset="0"/>
            </a:endParaRPr>
          </a:p>
          <a:p>
            <a:r>
              <a:rPr lang="ru-RU" altLang="ru-RU" sz="2200" i="1" dirty="0" smtClean="0">
                <a:latin typeface="Calibri" pitchFamily="34" charset="0"/>
              </a:rPr>
              <a:t>Уполномоченный </a:t>
            </a:r>
            <a:r>
              <a:rPr lang="ru-RU" altLang="ru-RU" sz="2200" i="1" dirty="0">
                <a:latin typeface="Calibri" pitchFamily="34" charset="0"/>
              </a:rPr>
              <a:t>по правам человека осуществляет свою деятельность самостоятельно и неподотчетен каким-либо государственным органам, органам местного самоуправления и должностным лицам.</a:t>
            </a:r>
          </a:p>
          <a:p>
            <a:endParaRPr lang="ru-RU" altLang="ru-RU" sz="2200" i="1" dirty="0">
              <a:latin typeface="Calibri" pitchFamily="34" charset="0"/>
            </a:endParaRPr>
          </a:p>
          <a:p>
            <a:r>
              <a:rPr lang="ru-RU" altLang="ru-RU" sz="2200" i="1" dirty="0">
                <a:latin typeface="Calibri" pitchFamily="34" charset="0"/>
              </a:rPr>
              <a:t>           Вмешательство, а ровно воспрепятствование деятельности Уполномоченного не допускается.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/>
          </a:p>
          <a:p>
            <a:pPr>
              <a:buClr>
                <a:srgbClr val="C00000"/>
              </a:buClr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8621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97" y="332656"/>
            <a:ext cx="1029483" cy="63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2" name="Заголовок 6"/>
          <p:cNvSpPr txBox="1">
            <a:spLocks/>
          </p:cNvSpPr>
          <p:nvPr/>
        </p:nvSpPr>
        <p:spPr>
          <a:xfrm>
            <a:off x="467544" y="5885496"/>
            <a:ext cx="839276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 smtClean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2267733" y="648383"/>
            <a:ext cx="6292419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r>
              <a:rPr lang="ru-RU" sz="2800" dirty="0" smtClean="0"/>
              <a:t>ДОСУДЕБНОЕ УРЕГУЛИРОВАНИЕ КОНФЛИКТОВ </a:t>
            </a:r>
            <a:endParaRPr lang="ru-RU" sz="2800" dirty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1064327" y="1215121"/>
            <a:ext cx="7384651" cy="763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endParaRPr lang="ru-RU" sz="2400" dirty="0"/>
          </a:p>
        </p:txBody>
      </p:sp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>
          <a:xfrm>
            <a:off x="1078229" y="5013176"/>
            <a:ext cx="7200800" cy="72008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latin typeface="+mn-lt"/>
              </a:rPr>
              <a:t> </a:t>
            </a:r>
            <a:r>
              <a:rPr lang="ru-RU" sz="2600" b="1" dirty="0" smtClean="0">
                <a:latin typeface="+mn-lt"/>
              </a:rPr>
              <a:t>В сфере трудовых отношений, на местном уровне </a:t>
            </a:r>
            <a:r>
              <a:rPr lang="ru-RU" sz="2400" b="1" dirty="0">
                <a:latin typeface="+mn-lt"/>
                <a:cs typeface="Arial" charset="0"/>
              </a:rPr>
              <a:t/>
            </a:r>
            <a:br>
              <a:rPr lang="ru-RU" sz="2400" b="1" dirty="0">
                <a:latin typeface="+mn-lt"/>
                <a:cs typeface="Arial" charset="0"/>
              </a:rPr>
            </a:br>
            <a:r>
              <a:rPr lang="ru-RU" sz="2400" b="1" dirty="0">
                <a:latin typeface="+mn-lt"/>
                <a:cs typeface="Arial" charset="0"/>
              </a:rPr>
              <a:t/>
            </a:r>
            <a:br>
              <a:rPr lang="ru-RU" sz="2400" b="1" dirty="0">
                <a:latin typeface="+mn-lt"/>
                <a:cs typeface="Arial" charset="0"/>
              </a:rPr>
            </a:br>
            <a:r>
              <a:rPr lang="ru-RU" sz="2400" b="1" dirty="0" smtClean="0">
                <a:latin typeface="+mn-lt"/>
                <a:cs typeface="Arial" charset="0"/>
              </a:rPr>
              <a:t> Необходимо продолжать </a:t>
            </a:r>
            <a:r>
              <a:rPr lang="ru-RU" sz="2400" b="1" dirty="0">
                <a:latin typeface="+mn-lt"/>
                <a:cs typeface="Arial" charset="0"/>
              </a:rPr>
              <a:t>работу по обучению муниципальных служащих и глав районов основам работы по поддержке гражданских инициатив, связям с общественностью, основам урегулирования конфликтов на местном уровне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97" y="332656"/>
            <a:ext cx="1029483" cy="63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2" name="Заголовок 6"/>
          <p:cNvSpPr txBox="1">
            <a:spLocks/>
          </p:cNvSpPr>
          <p:nvPr/>
        </p:nvSpPr>
        <p:spPr>
          <a:xfrm>
            <a:off x="467544" y="5885496"/>
            <a:ext cx="839276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 smtClean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2267733" y="648383"/>
            <a:ext cx="6592575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r>
              <a:rPr lang="ru-RU" sz="3200" dirty="0" smtClean="0"/>
              <a:t>ПРАВО НА ЖИЗНЬ</a:t>
            </a:r>
            <a:endParaRPr lang="ru-RU" sz="3200" dirty="0"/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993491" y="3275658"/>
            <a:ext cx="6592575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539552" y="1685976"/>
            <a:ext cx="8320756" cy="4333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r>
              <a:rPr lang="ru-RU" sz="3200" dirty="0" smtClean="0"/>
              <a:t>Смерть от </a:t>
            </a:r>
            <a:r>
              <a:rPr lang="ru-RU" sz="3200" dirty="0"/>
              <a:t>неестественных </a:t>
            </a:r>
            <a:r>
              <a:rPr lang="ru-RU" sz="3200" dirty="0" smtClean="0"/>
              <a:t>причин</a:t>
            </a:r>
            <a:endParaRPr lang="ru-RU" sz="2800" dirty="0" smtClean="0"/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/>
              <a:t>Самоубийства - </a:t>
            </a:r>
            <a:r>
              <a:rPr lang="ru-RU" sz="3200" b="1" dirty="0" smtClean="0"/>
              <a:t>886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/>
              <a:t>Случайные </a:t>
            </a:r>
            <a:r>
              <a:rPr lang="ru-RU" sz="2800" b="1" dirty="0"/>
              <a:t>отравления </a:t>
            </a:r>
            <a:r>
              <a:rPr lang="ru-RU" sz="2800" b="1" dirty="0" smtClean="0"/>
              <a:t>алкоголем – </a:t>
            </a:r>
            <a:r>
              <a:rPr lang="ru-RU" sz="3200" b="1" dirty="0" smtClean="0"/>
              <a:t>602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/>
              <a:t>Смерть </a:t>
            </a:r>
            <a:r>
              <a:rPr lang="ru-RU" sz="2800" b="1" dirty="0"/>
              <a:t>от переохлаждения лиц, находившихся в состоянии алкогольного </a:t>
            </a:r>
            <a:r>
              <a:rPr lang="ru-RU" sz="2800" b="1" dirty="0" smtClean="0"/>
              <a:t>опьянения - </a:t>
            </a:r>
            <a:r>
              <a:rPr lang="ru-RU" sz="3200" b="1" dirty="0" smtClean="0"/>
              <a:t>76</a:t>
            </a:r>
            <a:r>
              <a:rPr lang="ru-RU" sz="2800" b="1" dirty="0" smtClean="0"/>
              <a:t> </a:t>
            </a:r>
            <a:r>
              <a:rPr lang="ru-RU" sz="2800" b="1" dirty="0"/>
              <a:t>случаев </a:t>
            </a:r>
            <a:endParaRPr lang="ru-RU" sz="2800" b="1" dirty="0" smtClean="0"/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/>
              <a:t>Транспортные </a:t>
            </a:r>
            <a:r>
              <a:rPr lang="ru-RU" sz="2800" b="1" dirty="0"/>
              <a:t>несчастные </a:t>
            </a:r>
            <a:r>
              <a:rPr lang="ru-RU" sz="2800" b="1" dirty="0" smtClean="0"/>
              <a:t>случаи - 245 ДТП совершено </a:t>
            </a:r>
            <a:r>
              <a:rPr lang="ru-RU" sz="2800" b="1" dirty="0"/>
              <a:t>водителями в состоянии алкогольного </a:t>
            </a:r>
            <a:r>
              <a:rPr lang="ru-RU" sz="2800" b="1" dirty="0" smtClean="0"/>
              <a:t>опьянения, погибло </a:t>
            </a:r>
            <a:r>
              <a:rPr lang="ru-RU" sz="3200" b="1" dirty="0"/>
              <a:t>67</a:t>
            </a:r>
            <a:r>
              <a:rPr lang="ru-RU" sz="2800" b="1" dirty="0"/>
              <a:t> </a:t>
            </a:r>
            <a:r>
              <a:rPr lang="ru-RU" sz="2800" b="1" dirty="0" smtClean="0"/>
              <a:t>человек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97" y="332656"/>
            <a:ext cx="1029483" cy="63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2" name="Заголовок 6"/>
          <p:cNvSpPr txBox="1">
            <a:spLocks/>
          </p:cNvSpPr>
          <p:nvPr/>
        </p:nvSpPr>
        <p:spPr>
          <a:xfrm>
            <a:off x="467544" y="5885496"/>
            <a:ext cx="839276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 smtClean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2339752" y="1205124"/>
            <a:ext cx="6592575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r>
              <a:rPr lang="ru-RU" sz="2800" dirty="0"/>
              <a:t>Гражданский мир и </a:t>
            </a:r>
            <a:r>
              <a:rPr lang="ru-RU" sz="2800" dirty="0" smtClean="0"/>
              <a:t>согласие.</a:t>
            </a:r>
            <a:endParaRPr lang="ru-RU" sz="2800" dirty="0"/>
          </a:p>
          <a:p>
            <a:pPr algn="ctr">
              <a:buClr>
                <a:srgbClr val="C00000"/>
              </a:buClr>
            </a:pPr>
            <a:r>
              <a:rPr lang="ru-RU" sz="2800" dirty="0"/>
              <a:t>Межнациональные и межконфессиональные отношения</a:t>
            </a: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1209648" y="4139754"/>
            <a:ext cx="6592575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i="1" dirty="0"/>
              <a:t>«Все люди рождаются свободными и равными в своём достоинстве и правах. Они наделены разумом и совестью и должны поступать в отношении друг друга в духе братства</a:t>
            </a:r>
            <a:r>
              <a:rPr lang="ru-RU" sz="2400" i="1" dirty="0" smtClean="0"/>
              <a:t>»</a:t>
            </a:r>
            <a:endParaRPr lang="ru-RU" sz="24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97" y="332656"/>
            <a:ext cx="1029483" cy="63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2" name="Заголовок 6"/>
          <p:cNvSpPr txBox="1">
            <a:spLocks/>
          </p:cNvSpPr>
          <p:nvPr/>
        </p:nvSpPr>
        <p:spPr>
          <a:xfrm>
            <a:off x="467544" y="5885496"/>
            <a:ext cx="839276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 smtClean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2987824" y="592128"/>
            <a:ext cx="5051245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r>
              <a:rPr lang="ru-RU" sz="2800" dirty="0"/>
              <a:t>ПОЛИТИЧЕСКИЕ ПРАВА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23</a:t>
            </a:fld>
            <a:endParaRPr lang="ru-RU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043608" y="1484784"/>
            <a:ext cx="6203373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dirty="0"/>
              <a:t>Свобода мирных собраний</a:t>
            </a: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739490" y="1987917"/>
            <a:ext cx="7704856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endParaRPr lang="ru-RU" sz="2800" dirty="0"/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747379" y="2965186"/>
            <a:ext cx="784887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1011436" y="4005064"/>
            <a:ext cx="784887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dirty="0"/>
              <a:t>Государственная, </a:t>
            </a:r>
            <a:r>
              <a:rPr lang="ru-RU" sz="2800" dirty="0" err="1"/>
              <a:t>грантовая</a:t>
            </a:r>
            <a:r>
              <a:rPr lang="ru-RU" sz="2800" dirty="0"/>
              <a:t> поддержка </a:t>
            </a:r>
            <a:r>
              <a:rPr lang="ru-RU" sz="2800" dirty="0" smtClean="0"/>
              <a:t>НКО</a:t>
            </a:r>
          </a:p>
          <a:p>
            <a:pPr>
              <a:buClr>
                <a:srgbClr val="C00000"/>
              </a:buClr>
            </a:pPr>
            <a:r>
              <a:rPr lang="ru-RU" dirty="0"/>
              <a:t>программы поддержки НКО приняты лишь в 6 территориях (</a:t>
            </a:r>
            <a:r>
              <a:rPr lang="ru-RU" dirty="0" err="1"/>
              <a:t>Бардымский</a:t>
            </a:r>
            <a:r>
              <a:rPr lang="ru-RU" dirty="0"/>
              <a:t>, Чайковский районы, ЗАТО Звездный, Соликамский и </a:t>
            </a:r>
            <a:r>
              <a:rPr lang="ru-RU" dirty="0" err="1"/>
              <a:t>Лысьвенский</a:t>
            </a:r>
            <a:r>
              <a:rPr lang="ru-RU" dirty="0"/>
              <a:t> городские округа, г. Пермь);</a:t>
            </a:r>
          </a:p>
          <a:p>
            <a:pPr>
              <a:buClr>
                <a:srgbClr val="C00000"/>
              </a:buClr>
            </a:pPr>
            <a:r>
              <a:rPr lang="ru-RU" dirty="0"/>
              <a:t>- Конкурсы прошли в 15 муниципалитетах. </a:t>
            </a:r>
          </a:p>
          <a:p>
            <a:pPr>
              <a:buClr>
                <a:srgbClr val="C00000"/>
              </a:buClr>
            </a:pPr>
            <a:endParaRPr lang="ru-RU" sz="2800" dirty="0"/>
          </a:p>
        </p:txBody>
      </p:sp>
      <p:sp>
        <p:nvSpPr>
          <p:cNvPr id="14" name="Заголовок 6"/>
          <p:cNvSpPr txBox="1">
            <a:spLocks/>
          </p:cNvSpPr>
          <p:nvPr/>
        </p:nvSpPr>
        <p:spPr>
          <a:xfrm>
            <a:off x="1011436" y="3571997"/>
            <a:ext cx="784887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endParaRPr lang="ru-RU" sz="2800" dirty="0"/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349000" y="5004140"/>
            <a:ext cx="853678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dirty="0"/>
              <a:t>Восстановление прав реабилитированных жертв политических репрессий. Увековечение памяти жертв политических репрессий</a:t>
            </a:r>
          </a:p>
        </p:txBody>
      </p:sp>
    </p:spTree>
    <p:extLst>
      <p:ext uri="{BB962C8B-B14F-4D97-AF65-F5344CB8AC3E}">
        <p14:creationId xmlns:p14="http://schemas.microsoft.com/office/powerpoint/2010/main" val="16676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97" y="332656"/>
            <a:ext cx="1029483" cy="63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2339752" y="851601"/>
            <a:ext cx="64087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r>
              <a:rPr lang="ru-RU" sz="2800" dirty="0"/>
              <a:t>Эффективность защиты прав человека в Пермском крае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24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5702" y="239823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Регламент </a:t>
            </a:r>
            <a:r>
              <a:rPr lang="ru-RU" sz="2400" dirty="0"/>
              <a:t>межведомственного взаимодействия по исполнению рекомендаций, отраженных в ежегодных докладах Уполномоченного по правам человека в Пермском </a:t>
            </a:r>
            <a:r>
              <a:rPr lang="ru-RU" sz="2400" dirty="0" smtClean="0"/>
              <a:t>крае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План мероприятий на 2015 год по решению проблемных вопросов, отражённых в Ежегодном докладе Уполномоченного по правам человека в Пермском крае за 2014 </a:t>
            </a:r>
            <a:r>
              <a:rPr lang="ru-RU" sz="2400" dirty="0" smtClean="0"/>
              <a:t>год (53 мероприятия)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876" y="544522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Взаимодействие с надзорными органами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8670" y="154198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В</a:t>
            </a:r>
            <a:r>
              <a:rPr lang="ru-RU" sz="2400" b="1" dirty="0" smtClean="0"/>
              <a:t>осстановлены нарушенные права в </a:t>
            </a:r>
            <a:r>
              <a:rPr lang="ru-RU" sz="2400" b="1" dirty="0"/>
              <a:t>73% </a:t>
            </a:r>
            <a:r>
              <a:rPr lang="ru-RU" sz="2400" b="1" dirty="0" smtClean="0"/>
              <a:t>случаев, из них 31% относятся к вопросам местного значения 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684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04" y="875497"/>
            <a:ext cx="3323088" cy="203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1008112" cy="189994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1213272" y="3068960"/>
            <a:ext cx="64087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25</a:t>
            </a:fld>
            <a:endParaRPr lang="ru-RU"/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1434292" y="5445224"/>
            <a:ext cx="64087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r>
              <a:rPr lang="ru-RU" sz="1800" dirty="0"/>
              <a:t>Уполномоченный по правам человека в Пермском крае</a:t>
            </a:r>
          </a:p>
          <a:p>
            <a:pPr algn="ctr">
              <a:buClr>
                <a:srgbClr val="C00000"/>
              </a:buClr>
            </a:pPr>
            <a:r>
              <a:rPr lang="ru-RU" sz="1800" dirty="0"/>
              <a:t> </a:t>
            </a:r>
          </a:p>
          <a:p>
            <a:pPr algn="ctr">
              <a:buClr>
                <a:srgbClr val="C00000"/>
              </a:buClr>
            </a:pPr>
            <a:r>
              <a:rPr lang="ru-RU" sz="1800" dirty="0"/>
              <a:t>614006 </a:t>
            </a:r>
            <a:r>
              <a:rPr lang="ru-RU" sz="1800" dirty="0" err="1"/>
              <a:t>г.Пермь</a:t>
            </a:r>
            <a:r>
              <a:rPr lang="ru-RU" sz="1800" dirty="0"/>
              <a:t>, </a:t>
            </a:r>
            <a:r>
              <a:rPr lang="ru-RU" sz="1800" dirty="0" err="1"/>
              <a:t>ул.Ленина</a:t>
            </a:r>
            <a:r>
              <a:rPr lang="ru-RU" sz="1800" dirty="0"/>
              <a:t>, 51 </a:t>
            </a:r>
          </a:p>
          <a:p>
            <a:pPr algn="ctr">
              <a:buClr>
                <a:srgbClr val="C00000"/>
              </a:buClr>
            </a:pPr>
            <a:r>
              <a:rPr lang="ru-RU" sz="1800" dirty="0"/>
              <a:t>(342)217-76-70</a:t>
            </a:r>
          </a:p>
          <a:p>
            <a:pPr algn="ctr">
              <a:buClr>
                <a:srgbClr val="C00000"/>
              </a:buClr>
            </a:pPr>
            <a:r>
              <a:rPr lang="ru-RU" sz="1800" dirty="0"/>
              <a:t>www.ombudsman.perm.ru</a:t>
            </a:r>
            <a:br>
              <a:rPr lang="ru-RU" sz="1800" dirty="0"/>
            </a:br>
            <a:r>
              <a:rPr lang="ru-RU" sz="1800" dirty="0"/>
              <a:t>E-</a:t>
            </a:r>
            <a:r>
              <a:rPr lang="ru-RU" sz="1800" dirty="0" err="1"/>
              <a:t>mail</a:t>
            </a:r>
            <a:r>
              <a:rPr lang="ru-RU" sz="1800" dirty="0"/>
              <a:t>: ombudsman@uppc.permkrai.ru </a:t>
            </a:r>
          </a:p>
        </p:txBody>
      </p:sp>
    </p:spTree>
    <p:extLst>
      <p:ext uri="{BB962C8B-B14F-4D97-AF65-F5344CB8AC3E}">
        <p14:creationId xmlns:p14="http://schemas.microsoft.com/office/powerpoint/2010/main" val="9672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1" y="466063"/>
            <a:ext cx="11739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/>
              <a:t>В 2015 году: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9062"/>
            <a:ext cx="8484595" cy="4834947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</a:rPr>
              <a:t>Поступило </a:t>
            </a:r>
            <a:r>
              <a:rPr lang="ru-RU" sz="2400" b="1" dirty="0" smtClean="0">
                <a:solidFill>
                  <a:prstClr val="black"/>
                </a:solidFill>
              </a:rPr>
              <a:t>7386 </a:t>
            </a:r>
            <a:r>
              <a:rPr lang="ru-RU" sz="2400" b="1" dirty="0">
                <a:solidFill>
                  <a:prstClr val="black"/>
                </a:solidFill>
              </a:rPr>
              <a:t>обращений (10 632 человека</a:t>
            </a:r>
            <a:r>
              <a:rPr lang="ru-RU" sz="2400" b="1" dirty="0" smtClean="0">
                <a:solidFill>
                  <a:prstClr val="black"/>
                </a:solidFill>
              </a:rPr>
              <a:t>); рост </a:t>
            </a:r>
            <a:r>
              <a:rPr lang="ru-RU" sz="2400" b="1" dirty="0">
                <a:solidFill>
                  <a:prstClr val="black"/>
                </a:solidFill>
              </a:rPr>
              <a:t>3% </a:t>
            </a:r>
          </a:p>
          <a:p>
            <a:pPr marL="285750" lvl="0" indent="-28575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</a:rPr>
              <a:t>45%  </a:t>
            </a:r>
            <a:r>
              <a:rPr lang="ru-RU" sz="2400" b="1" dirty="0" smtClean="0">
                <a:solidFill>
                  <a:prstClr val="black"/>
                </a:solidFill>
              </a:rPr>
              <a:t>- жалобы; рост </a:t>
            </a:r>
            <a:r>
              <a:rPr lang="ru-RU" sz="2400" b="1" dirty="0">
                <a:solidFill>
                  <a:prstClr val="black"/>
                </a:solidFill>
              </a:rPr>
              <a:t>7% </a:t>
            </a:r>
          </a:p>
          <a:p>
            <a:pPr marL="285750" lvl="0" indent="-28575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prstClr val="black"/>
                </a:solidFill>
              </a:rPr>
              <a:t>55% </a:t>
            </a:r>
            <a:r>
              <a:rPr lang="ru-RU" sz="2400" b="1" dirty="0">
                <a:solidFill>
                  <a:prstClr val="black"/>
                </a:solidFill>
              </a:rPr>
              <a:t>не жалобы (ходатайства о предоставлении разъяснений, информации и оказании правовой и другой помощи)</a:t>
            </a:r>
          </a:p>
          <a:p>
            <a:pPr marL="285750" lvl="0" indent="-28575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</a:rPr>
              <a:t>261 </a:t>
            </a:r>
            <a:r>
              <a:rPr lang="ru-RU" sz="2400" b="1" dirty="0" smtClean="0">
                <a:solidFill>
                  <a:prstClr val="black"/>
                </a:solidFill>
              </a:rPr>
              <a:t>коллективное обращение (4533 человека)</a:t>
            </a:r>
            <a:endParaRPr lang="ru-RU" sz="2400" b="1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prstClr val="black"/>
                </a:solidFill>
              </a:rPr>
              <a:t>Проведено:</a:t>
            </a:r>
            <a:endParaRPr lang="ru-RU" sz="2400" b="1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prstClr val="black"/>
                </a:solidFill>
              </a:rPr>
              <a:t>выездные </a:t>
            </a:r>
            <a:r>
              <a:rPr lang="ru-RU" sz="2400" b="1" dirty="0">
                <a:solidFill>
                  <a:prstClr val="black"/>
                </a:solidFill>
              </a:rPr>
              <a:t>приёмы</a:t>
            </a:r>
            <a:r>
              <a:rPr lang="ru-RU" sz="2400" b="1" dirty="0" smtClean="0">
                <a:solidFill>
                  <a:prstClr val="black"/>
                </a:solidFill>
              </a:rPr>
              <a:t> в 21 МО</a:t>
            </a:r>
          </a:p>
          <a:p>
            <a:pPr marL="285750" lvl="0" indent="-28575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prstClr val="black"/>
                </a:solidFill>
              </a:rPr>
              <a:t>скайп – приемы в 34 МО</a:t>
            </a:r>
          </a:p>
          <a:p>
            <a:pPr marL="0" lvl="0" indent="0">
              <a:spcBef>
                <a:spcPts val="0"/>
              </a:spcBef>
              <a:buClr>
                <a:srgbClr val="C00000"/>
              </a:buClr>
              <a:buNone/>
            </a:pPr>
            <a:endParaRPr lang="ru-RU" sz="2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3</a:t>
            </a:fld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1547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 smtClean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825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825247" y="2411562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732883" y="6077858"/>
            <a:ext cx="82089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031" y="3870406"/>
            <a:ext cx="4590686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1" y="466063"/>
            <a:ext cx="11739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/>
          <a:lstStyle/>
          <a:p>
            <a:r>
              <a:rPr lang="ru-RU" sz="2800" b="1" dirty="0">
                <a:solidFill>
                  <a:prstClr val="black"/>
                </a:solidFill>
              </a:rPr>
              <a:t>Приёмы в 2015 году</a:t>
            </a: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(в том числе </a:t>
            </a:r>
            <a:r>
              <a:rPr lang="en-US" sz="2400" b="1" dirty="0">
                <a:solidFill>
                  <a:prstClr val="black"/>
                </a:solidFill>
              </a:rPr>
              <a:t>Skype</a:t>
            </a:r>
            <a:r>
              <a:rPr lang="ru-RU" sz="2400" b="1" dirty="0">
                <a:solidFill>
                  <a:prstClr val="black"/>
                </a:solidFill>
              </a:rPr>
              <a:t>-приёмы)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4</a:t>
            </a:fld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1547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 smtClean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825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825247" y="2411562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732883" y="6077858"/>
            <a:ext cx="82089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35085" y="1688501"/>
            <a:ext cx="49068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/>
              <a:t>59 </a:t>
            </a:r>
            <a:r>
              <a:rPr lang="ru-RU" sz="2000" b="1" dirty="0" err="1"/>
              <a:t>Skype</a:t>
            </a:r>
            <a:r>
              <a:rPr lang="ru-RU" sz="2000" b="1" dirty="0"/>
              <a:t>-приёмов в </a:t>
            </a:r>
            <a:r>
              <a:rPr lang="ru-RU" sz="2000" b="1" dirty="0" smtClean="0"/>
              <a:t>34 </a:t>
            </a:r>
            <a:r>
              <a:rPr lang="ru-RU" sz="2000" b="1" dirty="0"/>
              <a:t>муниципальных </a:t>
            </a:r>
            <a:r>
              <a:rPr lang="ru-RU" sz="2000" b="1" dirty="0" smtClean="0"/>
              <a:t>образованиях </a:t>
            </a:r>
            <a:r>
              <a:rPr lang="ru-RU" sz="2000" b="1" dirty="0"/>
              <a:t>Пермского края, в ходе которых было принято 262 </a:t>
            </a:r>
            <a:r>
              <a:rPr lang="ru-RU" sz="2000" b="1" dirty="0" smtClean="0"/>
              <a:t>человека</a:t>
            </a:r>
            <a:endParaRPr lang="ru-RU" sz="2000" b="1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/>
              <a:t>Не принимали участие: </a:t>
            </a:r>
            <a:r>
              <a:rPr lang="ru-RU" sz="2000" b="1" dirty="0" err="1" smtClean="0"/>
              <a:t>Частинский</a:t>
            </a:r>
            <a:r>
              <a:rPr lang="ru-RU" sz="2000" b="1" dirty="0" smtClean="0"/>
              <a:t> , </a:t>
            </a:r>
            <a:r>
              <a:rPr lang="ru-RU" sz="2000" b="1" dirty="0" err="1" smtClean="0"/>
              <a:t>Гремячинский</a:t>
            </a:r>
            <a:r>
              <a:rPr lang="ru-RU" sz="2000" b="1" dirty="0" smtClean="0"/>
              <a:t>, Пермский, Соликамский районы и г. Пермь</a:t>
            </a:r>
            <a:endParaRPr lang="ru-RU" sz="20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267" y="1600200"/>
            <a:ext cx="3384567" cy="49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evnelyubina\Desktop\20151113_1457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8" y="3957446"/>
            <a:ext cx="4436541" cy="25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7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1" y="466063"/>
            <a:ext cx="11739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71800" y="355138"/>
            <a:ext cx="6048672" cy="56673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Приёмы в </a:t>
            </a:r>
            <a:r>
              <a:rPr lang="ru-RU" sz="2400" dirty="0"/>
              <a:t>2015 году</a:t>
            </a:r>
            <a:br>
              <a:rPr lang="ru-RU" sz="2400" dirty="0"/>
            </a:br>
            <a:r>
              <a:rPr lang="ru-RU" sz="2400" dirty="0"/>
              <a:t>(в том числе скайп-приёмы)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1547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 smtClean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825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825247" y="2411562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4219263" cy="561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5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1" y="466063"/>
            <a:ext cx="11739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1547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 smtClean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825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825247" y="2411562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25246" y="220612"/>
            <a:ext cx="7250114" cy="1450769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3600" b="1" dirty="0" smtClean="0"/>
              <a:t>Количество поступивших обращений в разрезе территорий</a:t>
            </a:r>
            <a:endParaRPr lang="ru-RU" sz="3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6</a:t>
            </a:fld>
            <a:endParaRPr lang="ru-RU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732883" y="6077858"/>
            <a:ext cx="82089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273635"/>
              </p:ext>
            </p:extLst>
          </p:nvPr>
        </p:nvGraphicFramePr>
        <p:xfrm>
          <a:off x="611560" y="2378695"/>
          <a:ext cx="8330234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25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1" y="466063"/>
            <a:ext cx="11739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06885" y="393344"/>
            <a:ext cx="6264696" cy="86551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Структура категорий нарушенных прав в 2015 году</a:t>
            </a:r>
            <a:endParaRPr lang="ru-RU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1547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 smtClean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825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825247" y="2411562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013287"/>
              </p:ext>
            </p:extLst>
          </p:nvPr>
        </p:nvGraphicFramePr>
        <p:xfrm>
          <a:off x="642937" y="1418339"/>
          <a:ext cx="7858125" cy="493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1" y="466063"/>
            <a:ext cx="11739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1547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 smtClean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825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825247" y="2411562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ru-RU" sz="4000" b="1" dirty="0"/>
              <a:t>СОЦИАЛЬНЫЕ ПРАВА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8</a:t>
            </a:fld>
            <a:endParaRPr lang="ru-RU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732883" y="6077858"/>
            <a:ext cx="82089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525376" y="1881436"/>
            <a:ext cx="8229600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жилище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marL="0" indent="0">
              <a:spcAft>
                <a:spcPts val="1200"/>
              </a:spcAft>
              <a:buClr>
                <a:srgbClr val="C00000"/>
              </a:buClr>
              <a:buNone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/>
              <a:t>Право </a:t>
            </a:r>
            <a:r>
              <a:rPr lang="ru-RU" sz="3200" b="1" dirty="0"/>
              <a:t>на охрану здоровья и медицинскую помощь </a:t>
            </a:r>
            <a:r>
              <a:rPr lang="ru-RU" sz="3200" b="1" dirty="0" smtClean="0"/>
              <a:t>32%</a:t>
            </a:r>
            <a:endParaRPr lang="ru-RU" sz="3200" b="1" dirty="0"/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/>
              <a:t>Право </a:t>
            </a:r>
            <a:r>
              <a:rPr lang="ru-RU" sz="3200" b="1" dirty="0"/>
              <a:t>на защиту материнства и детства, </a:t>
            </a:r>
            <a:r>
              <a:rPr lang="ru-RU" sz="3200" b="1" dirty="0" smtClean="0"/>
              <a:t>семьи 3%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505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1" y="466063"/>
            <a:ext cx="11739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6064" cy="1085683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1547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 smtClean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825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825247" y="2411562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ПРАВО НА ЖИЛИЩЕ</a:t>
            </a:r>
            <a:endParaRPr lang="ru-RU" sz="4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9</a:t>
            </a:fld>
            <a:endParaRPr lang="ru-RU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732883" y="6077858"/>
            <a:ext cx="82089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Рост числа жалоб составил 16%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Проблемы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3200" dirty="0" smtClean="0"/>
              <a:t>дефицит временного жилья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3200" dirty="0"/>
              <a:t>м</a:t>
            </a:r>
            <a:r>
              <a:rPr lang="ru-RU" sz="3200" dirty="0" smtClean="0"/>
              <a:t>едленное расселение аварийных домов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3200" dirty="0"/>
              <a:t>п</a:t>
            </a:r>
            <a:r>
              <a:rPr lang="ru-RU" sz="3200" dirty="0" smtClean="0"/>
              <a:t>редоставление некачественного жилья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3200" dirty="0"/>
              <a:t>н</a:t>
            </a:r>
            <a:r>
              <a:rPr lang="ru-RU" sz="3200" dirty="0" smtClean="0"/>
              <a:t>еисполнение судебных решений о предоставлении муниципальных жилых помещений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3200" dirty="0"/>
              <a:t>н</a:t>
            </a:r>
            <a:r>
              <a:rPr lang="ru-RU" sz="3200" dirty="0" smtClean="0"/>
              <a:t>еобеспечение жильем инвалидов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3200" dirty="0"/>
              <a:t>т</a:t>
            </a:r>
            <a:r>
              <a:rPr lang="ru-RU" sz="3200" dirty="0" smtClean="0"/>
              <a:t>руднодоступные населенные пункты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ru-RU" b="1" dirty="0" smtClean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6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1322</Words>
  <Application>Microsoft Office PowerPoint</Application>
  <PresentationFormat>Экран (4:3)</PresentationFormat>
  <Paragraphs>247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Уполномоченный по правам человека в Пермском крае Т.И. Марголина  </vt:lpstr>
      <vt:lpstr>Институт Уполномоченного по правам человека в Пермском крае </vt:lpstr>
      <vt:lpstr>В 2015 году: </vt:lpstr>
      <vt:lpstr>Приёмы в 2015 году (в том числе Skype-приёмы)</vt:lpstr>
      <vt:lpstr>Приёмы в 2015 году (в том числе скайп-приёмы)</vt:lpstr>
      <vt:lpstr>Количество поступивших обращений в разрезе территорий</vt:lpstr>
      <vt:lpstr>Структура категорий нарушенных прав в 2015 году</vt:lpstr>
      <vt:lpstr>СОЦИАЛЬНЫЕ ПРАВА</vt:lpstr>
      <vt:lpstr>ПРАВО НА ЖИЛИЩЕ</vt:lpstr>
      <vt:lpstr>Расселение аварийного жилья</vt:lpstr>
      <vt:lpstr>ПРОБЛЕМА ОБЕСПЕЧЕНИЯ ВРЕМЕННЫМ ЖИЛЬЕМ</vt:lpstr>
      <vt:lpstr>Нормативно-правовое регулирование предоставления временного жилья</vt:lpstr>
      <vt:lpstr>Презентация PowerPoint</vt:lpstr>
      <vt:lpstr>ПРОБЛЕМА БЕДНОСТИ</vt:lpstr>
      <vt:lpstr>Территории Пермского края по уровням благополучия Степень благополучия от благополучных (темно-зеленого) до неблагополучных (красного)</vt:lpstr>
      <vt:lpstr>Право на охрану здоровья и медицинскую помощь</vt:lpstr>
      <vt:lpstr>Доступная среда</vt:lpstr>
      <vt:lpstr>Право на свободный труд 227 жалоб,  50% от общего числа жалоб на нарушения экономических прав</vt:lpstr>
      <vt:lpstr>Право частной собственности на имущество 196 жалоб, 44% от общего числа жалоб на нарушения экономических прав,  рост на 58% </vt:lpstr>
      <vt:lpstr> В сфере трудовых отношений, на местном уровне    Необходимо продолжать работу по обучению муниципальных служащих и глав районов основам работы по поддержке гражданских инициатив, связям с общественностью, основам урегулирования конфликтов на местном уровне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Павлова Элина Сергеевна</dc:creator>
  <cp:lastModifiedBy>Ясырева Лидия Александровна</cp:lastModifiedBy>
  <cp:revision>89</cp:revision>
  <cp:lastPrinted>2016-04-13T09:20:02Z</cp:lastPrinted>
  <dcterms:created xsi:type="dcterms:W3CDTF">2016-03-01T10:24:31Z</dcterms:created>
  <dcterms:modified xsi:type="dcterms:W3CDTF">2016-04-14T06:26:42Z</dcterms:modified>
</cp:coreProperties>
</file>