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77" r:id="rId4"/>
    <p:sldId id="279" r:id="rId5"/>
    <p:sldId id="280" r:id="rId6"/>
    <p:sldId id="296" r:id="rId7"/>
    <p:sldId id="297" r:id="rId8"/>
    <p:sldId id="283" r:id="rId9"/>
    <p:sldId id="284" r:id="rId10"/>
    <p:sldId id="286" r:id="rId11"/>
    <p:sldId id="298" r:id="rId12"/>
    <p:sldId id="287" r:id="rId13"/>
    <p:sldId id="290" r:id="rId14"/>
    <p:sldId id="292" r:id="rId15"/>
    <p:sldId id="299" r:id="rId16"/>
    <p:sldId id="278" r:id="rId17"/>
    <p:sldId id="293" r:id="rId18"/>
    <p:sldId id="29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5681088388143573"/>
          <c:y val="0.17349288594575021"/>
          <c:w val="0.60622860681551793"/>
          <c:h val="0.7158507592388049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  Северо-Кавказский федеральный округ</c:v>
                </c:pt>
                <c:pt idx="1">
                  <c:v>  Дальневосточный федеральный округ</c:v>
                </c:pt>
                <c:pt idx="2">
                  <c:v>  Северо-Западный федеральный округ</c:v>
                </c:pt>
                <c:pt idx="3">
                  <c:v>  Уральский федеральный округ</c:v>
                </c:pt>
                <c:pt idx="4">
                  <c:v>  Центральный федеральный округ</c:v>
                </c:pt>
                <c:pt idx="5">
                  <c:v>  Приволжский федеральный округ</c:v>
                </c:pt>
                <c:pt idx="6">
                  <c:v>  Сибирский федеральный округ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3860</c:v>
                </c:pt>
                <c:pt idx="1">
                  <c:v>6681</c:v>
                </c:pt>
                <c:pt idx="2">
                  <c:v>7716</c:v>
                </c:pt>
                <c:pt idx="3">
                  <c:v>7859</c:v>
                </c:pt>
                <c:pt idx="4">
                  <c:v>14292</c:v>
                </c:pt>
                <c:pt idx="5">
                  <c:v>16795</c:v>
                </c:pt>
                <c:pt idx="6">
                  <c:v>18668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  Северо-Кавказский федеральный округ</c:v>
                </c:pt>
                <c:pt idx="1">
                  <c:v>  Дальневосточный федеральный округ</c:v>
                </c:pt>
                <c:pt idx="2">
                  <c:v>  Северо-Западный федеральный округ</c:v>
                </c:pt>
                <c:pt idx="3">
                  <c:v>  Уральский федеральный округ</c:v>
                </c:pt>
                <c:pt idx="4">
                  <c:v>  Центральный федеральный округ</c:v>
                </c:pt>
                <c:pt idx="5">
                  <c:v>  Приволжский федеральный округ</c:v>
                </c:pt>
                <c:pt idx="6">
                  <c:v>  Сибирский федеральный округ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3469</c:v>
                </c:pt>
                <c:pt idx="1">
                  <c:v>6118</c:v>
                </c:pt>
                <c:pt idx="2">
                  <c:v>6617</c:v>
                </c:pt>
                <c:pt idx="3">
                  <c:v>7506</c:v>
                </c:pt>
                <c:pt idx="4">
                  <c:v>12834</c:v>
                </c:pt>
                <c:pt idx="5">
                  <c:v>14925</c:v>
                </c:pt>
                <c:pt idx="6">
                  <c:v>17762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  Северо-Кавказский федеральный округ</c:v>
                </c:pt>
                <c:pt idx="1">
                  <c:v>  Дальневосточный федеральный округ</c:v>
                </c:pt>
                <c:pt idx="2">
                  <c:v>  Северо-Западный федеральный округ</c:v>
                </c:pt>
                <c:pt idx="3">
                  <c:v>  Уральский федеральный округ</c:v>
                </c:pt>
                <c:pt idx="4">
                  <c:v>  Центральный федеральный округ</c:v>
                </c:pt>
                <c:pt idx="5">
                  <c:v>  Приволжский федеральный округ</c:v>
                </c:pt>
                <c:pt idx="6">
                  <c:v>  Сибирский федеральный округ</c:v>
                </c:pt>
              </c:strCache>
            </c:strRef>
          </c:cat>
          <c:val>
            <c:numRef>
              <c:f>Лист1!$D$2:$D$8</c:f>
              <c:numCache>
                <c:formatCode>#,##0</c:formatCode>
                <c:ptCount val="7"/>
                <c:pt idx="0">
                  <c:v>3073</c:v>
                </c:pt>
                <c:pt idx="1">
                  <c:v>5413</c:v>
                </c:pt>
                <c:pt idx="2">
                  <c:v>6165</c:v>
                </c:pt>
                <c:pt idx="3">
                  <c:v>7284</c:v>
                </c:pt>
                <c:pt idx="4">
                  <c:v>11763</c:v>
                </c:pt>
                <c:pt idx="5">
                  <c:v>13679</c:v>
                </c:pt>
                <c:pt idx="6">
                  <c:v>16144</c:v>
                </c:pt>
              </c:numCache>
            </c:numRef>
          </c:val>
        </c:ser>
        <c:shape val="box"/>
        <c:axId val="46636416"/>
        <c:axId val="46699648"/>
        <c:axId val="0"/>
      </c:bar3DChart>
      <c:catAx>
        <c:axId val="46636416"/>
        <c:scaling>
          <c:orientation val="minMax"/>
        </c:scaling>
        <c:axPos val="l"/>
        <c:tickLblPos val="nextTo"/>
        <c:crossAx val="46699648"/>
        <c:crosses val="autoZero"/>
        <c:auto val="1"/>
        <c:lblAlgn val="ctr"/>
        <c:lblOffset val="100"/>
      </c:catAx>
      <c:valAx>
        <c:axId val="46699648"/>
        <c:scaling>
          <c:orientation val="minMax"/>
        </c:scaling>
        <c:axPos val="b"/>
        <c:majorGridlines/>
        <c:numFmt formatCode="#,##0" sourceLinked="1"/>
        <c:tickLblPos val="nextTo"/>
        <c:crossAx val="466364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Пермский край</c:v>
                </c:pt>
                <c:pt idx="5">
                  <c:v>    Ульяновская область</c:v>
                </c:pt>
                <c:pt idx="6">
                  <c:v>    Саратовская область</c:v>
                </c:pt>
                <c:pt idx="7">
                  <c:v>    Республика Татарстан </c:v>
                </c:pt>
                <c:pt idx="8">
                  <c:v>    Кировская область</c:v>
                </c:pt>
                <c:pt idx="9">
                  <c:v>    Оренбургская область</c:v>
                </c:pt>
                <c:pt idx="10">
                  <c:v>    Удмуртская Республика</c:v>
                </c:pt>
                <c:pt idx="11">
                  <c:v>    Самарская область</c:v>
                </c:pt>
                <c:pt idx="12">
                  <c:v>    Нижегородская область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29</c:v>
                </c:pt>
                <c:pt idx="1">
                  <c:v>31</c:v>
                </c:pt>
                <c:pt idx="2">
                  <c:v>32</c:v>
                </c:pt>
                <c:pt idx="3">
                  <c:v>35</c:v>
                </c:pt>
                <c:pt idx="4">
                  <c:v>36</c:v>
                </c:pt>
                <c:pt idx="5">
                  <c:v>34</c:v>
                </c:pt>
                <c:pt idx="6">
                  <c:v>65</c:v>
                </c:pt>
                <c:pt idx="7">
                  <c:v>73</c:v>
                </c:pt>
                <c:pt idx="8">
                  <c:v>82</c:v>
                </c:pt>
                <c:pt idx="9">
                  <c:v>94</c:v>
                </c:pt>
                <c:pt idx="10">
                  <c:v>89</c:v>
                </c:pt>
                <c:pt idx="11">
                  <c:v>103</c:v>
                </c:pt>
                <c:pt idx="12" formatCode="General">
                  <c:v>106</c:v>
                </c:pt>
                <c:pt idx="13">
                  <c:v>204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г.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Пермский край</c:v>
                </c:pt>
                <c:pt idx="5">
                  <c:v>    Ульяновская область</c:v>
                </c:pt>
                <c:pt idx="6">
                  <c:v>    Саратовская область</c:v>
                </c:pt>
                <c:pt idx="7">
                  <c:v>    Республика Татарстан </c:v>
                </c:pt>
                <c:pt idx="8">
                  <c:v>    Кировская область</c:v>
                </c:pt>
                <c:pt idx="9">
                  <c:v>    Оренбургская область</c:v>
                </c:pt>
                <c:pt idx="10">
                  <c:v>    Удмуртская Республика</c:v>
                </c:pt>
                <c:pt idx="11">
                  <c:v>    Самарская область</c:v>
                </c:pt>
                <c:pt idx="12">
                  <c:v>    Нижегородская область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Лист1!$C$2:$C$15</c:f>
              <c:numCache>
                <c:formatCode>#,##0</c:formatCode>
                <c:ptCount val="14"/>
                <c:pt idx="0">
                  <c:v>33</c:v>
                </c:pt>
                <c:pt idx="1">
                  <c:v>39</c:v>
                </c:pt>
                <c:pt idx="2">
                  <c:v>26</c:v>
                </c:pt>
                <c:pt idx="3">
                  <c:v>33</c:v>
                </c:pt>
                <c:pt idx="4">
                  <c:v>51</c:v>
                </c:pt>
                <c:pt idx="5">
                  <c:v>38</c:v>
                </c:pt>
                <c:pt idx="6">
                  <c:v>66</c:v>
                </c:pt>
                <c:pt idx="7">
                  <c:v>71</c:v>
                </c:pt>
                <c:pt idx="8">
                  <c:v>75</c:v>
                </c:pt>
                <c:pt idx="9">
                  <c:v>66</c:v>
                </c:pt>
                <c:pt idx="10">
                  <c:v>82</c:v>
                </c:pt>
                <c:pt idx="11">
                  <c:v>135</c:v>
                </c:pt>
                <c:pt idx="12" formatCode="General">
                  <c:v>104</c:v>
                </c:pt>
                <c:pt idx="13">
                  <c:v>202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г.</c:v>
                </c:pt>
              </c:strCache>
            </c:strRef>
          </c:tx>
          <c:dLbls>
            <c:dLbl>
              <c:idx val="13"/>
              <c:layout>
                <c:manualLayout>
                  <c:x val="-3.6812716139931218E-3"/>
                  <c:y val="-7.9051383399209481E-3"/>
                </c:manualLayout>
              </c:layout>
              <c:showVal val="1"/>
            </c:dLbl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Пермский край</c:v>
                </c:pt>
                <c:pt idx="5">
                  <c:v>    Ульяновская область</c:v>
                </c:pt>
                <c:pt idx="6">
                  <c:v>    Саратовская область</c:v>
                </c:pt>
                <c:pt idx="7">
                  <c:v>    Республика Татарстан </c:v>
                </c:pt>
                <c:pt idx="8">
                  <c:v>    Кировская область</c:v>
                </c:pt>
                <c:pt idx="9">
                  <c:v>    Оренбургская область</c:v>
                </c:pt>
                <c:pt idx="10">
                  <c:v>    Удмуртская Республика</c:v>
                </c:pt>
                <c:pt idx="11">
                  <c:v>    Самарская область</c:v>
                </c:pt>
                <c:pt idx="12">
                  <c:v>    Нижегородская область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Лист1!$D$2:$D$15</c:f>
              <c:numCache>
                <c:formatCode>#,##0</c:formatCode>
                <c:ptCount val="14"/>
                <c:pt idx="0">
                  <c:v>18</c:v>
                </c:pt>
                <c:pt idx="1">
                  <c:v>30</c:v>
                </c:pt>
                <c:pt idx="2">
                  <c:v>37</c:v>
                </c:pt>
                <c:pt idx="3">
                  <c:v>42</c:v>
                </c:pt>
                <c:pt idx="4">
                  <c:v>47</c:v>
                </c:pt>
                <c:pt idx="5">
                  <c:v>47</c:v>
                </c:pt>
                <c:pt idx="6">
                  <c:v>51</c:v>
                </c:pt>
                <c:pt idx="7">
                  <c:v>62</c:v>
                </c:pt>
                <c:pt idx="8">
                  <c:v>64</c:v>
                </c:pt>
                <c:pt idx="9">
                  <c:v>71</c:v>
                </c:pt>
                <c:pt idx="10">
                  <c:v>92</c:v>
                </c:pt>
                <c:pt idx="11">
                  <c:v>105</c:v>
                </c:pt>
                <c:pt idx="12" formatCode="General">
                  <c:v>111</c:v>
                </c:pt>
                <c:pt idx="13">
                  <c:v>140</c:v>
                </c:pt>
              </c:numCache>
            </c:numRef>
          </c:val>
        </c:ser>
        <c:shape val="box"/>
        <c:axId val="86700032"/>
        <c:axId val="86701568"/>
        <c:axId val="0"/>
      </c:bar3DChart>
      <c:catAx>
        <c:axId val="86700032"/>
        <c:scaling>
          <c:orientation val="minMax"/>
        </c:scaling>
        <c:axPos val="l"/>
        <c:tickLblPos val="nextTo"/>
        <c:crossAx val="86701568"/>
        <c:crosses val="autoZero"/>
        <c:auto val="1"/>
        <c:lblAlgn val="ctr"/>
        <c:lblOffset val="100"/>
      </c:catAx>
      <c:valAx>
        <c:axId val="86701568"/>
        <c:scaling>
          <c:orientation val="minMax"/>
        </c:scaling>
        <c:axPos val="b"/>
        <c:majorGridlines/>
        <c:numFmt formatCode="#,##0" sourceLinked="1"/>
        <c:tickLblPos val="nextTo"/>
        <c:crossAx val="867000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число детей-сирот и детей, оставшихся без попечения родителей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Республика Марий Эл</c:v>
                </c:pt>
                <c:pt idx="2">
                  <c:v>    Пензенская область</c:v>
                </c:pt>
                <c:pt idx="3">
                  <c:v>    Чувашская Республика</c:v>
                </c:pt>
                <c:pt idx="4">
                  <c:v>    Кировская область</c:v>
                </c:pt>
                <c:pt idx="5">
                  <c:v>    Ульяновская область</c:v>
                </c:pt>
                <c:pt idx="6">
                  <c:v>    Удмуртская Республика</c:v>
                </c:pt>
                <c:pt idx="7">
                  <c:v>    Оренбургская область</c:v>
                </c:pt>
                <c:pt idx="8">
                  <c:v>    Саратовская область</c:v>
                </c:pt>
                <c:pt idx="9">
                  <c:v>    Самарская область</c:v>
                </c:pt>
                <c:pt idx="10">
                  <c:v>    Республика Татарстан </c:v>
                </c:pt>
                <c:pt idx="11">
                  <c:v>    Нижегородская область</c:v>
                </c:pt>
                <c:pt idx="12">
                  <c:v>    Республика Башкортостан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2522</c:v>
                </c:pt>
                <c:pt idx="1">
                  <c:v>2634</c:v>
                </c:pt>
                <c:pt idx="2">
                  <c:v>3008</c:v>
                </c:pt>
                <c:pt idx="3">
                  <c:v>3536</c:v>
                </c:pt>
                <c:pt idx="4">
                  <c:v>4987</c:v>
                </c:pt>
                <c:pt idx="5">
                  <c:v>6120</c:v>
                </c:pt>
                <c:pt idx="6">
                  <c:v>6486</c:v>
                </c:pt>
                <c:pt idx="7">
                  <c:v>8854</c:v>
                </c:pt>
                <c:pt idx="8">
                  <c:v>9414</c:v>
                </c:pt>
                <c:pt idx="9">
                  <c:v>10688</c:v>
                </c:pt>
                <c:pt idx="10">
                  <c:v>11981</c:v>
                </c:pt>
                <c:pt idx="11" formatCode="General">
                  <c:v>15731</c:v>
                </c:pt>
                <c:pt idx="12">
                  <c:v>16189</c:v>
                </c:pt>
                <c:pt idx="13">
                  <c:v>17100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число детей-сирот, детей, оставшихся без попечения родителей, содержащихся в стационарных учреждениях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Республика Марий Эл</c:v>
                </c:pt>
                <c:pt idx="2">
                  <c:v>    Пензенская область</c:v>
                </c:pt>
                <c:pt idx="3">
                  <c:v>    Чувашская Республика</c:v>
                </c:pt>
                <c:pt idx="4">
                  <c:v>    Кировская область</c:v>
                </c:pt>
                <c:pt idx="5">
                  <c:v>    Ульяновская область</c:v>
                </c:pt>
                <c:pt idx="6">
                  <c:v>    Удмуртская Республика</c:v>
                </c:pt>
                <c:pt idx="7">
                  <c:v>    Оренбургская область</c:v>
                </c:pt>
                <c:pt idx="8">
                  <c:v>    Саратовская область</c:v>
                </c:pt>
                <c:pt idx="9">
                  <c:v>    Самарская область</c:v>
                </c:pt>
                <c:pt idx="10">
                  <c:v>    Республика Татарстан </c:v>
                </c:pt>
                <c:pt idx="11">
                  <c:v>    Нижегородская область</c:v>
                </c:pt>
                <c:pt idx="12">
                  <c:v>    Республика Башкортостан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Лист1!$C$2:$C$15</c:f>
              <c:numCache>
                <c:formatCode>#,##0</c:formatCode>
                <c:ptCount val="14"/>
                <c:pt idx="0">
                  <c:v>575</c:v>
                </c:pt>
                <c:pt idx="1">
                  <c:v>565</c:v>
                </c:pt>
                <c:pt idx="2">
                  <c:v>196</c:v>
                </c:pt>
                <c:pt idx="3">
                  <c:v>335</c:v>
                </c:pt>
                <c:pt idx="4">
                  <c:v>1297</c:v>
                </c:pt>
                <c:pt idx="5">
                  <c:v>1083</c:v>
                </c:pt>
                <c:pt idx="6">
                  <c:v>947</c:v>
                </c:pt>
                <c:pt idx="7">
                  <c:v>1837</c:v>
                </c:pt>
                <c:pt idx="8">
                  <c:v>1210</c:v>
                </c:pt>
                <c:pt idx="9">
                  <c:v>1189</c:v>
                </c:pt>
                <c:pt idx="10">
                  <c:v>807</c:v>
                </c:pt>
                <c:pt idx="11" formatCode="General">
                  <c:v>1765</c:v>
                </c:pt>
                <c:pt idx="12">
                  <c:v>893</c:v>
                </c:pt>
                <c:pt idx="13">
                  <c:v>1095</c:v>
                </c:pt>
              </c:numCache>
            </c:numRef>
          </c:val>
        </c:ser>
        <c:shape val="box"/>
        <c:axId val="74187136"/>
        <c:axId val="74189824"/>
        <c:axId val="0"/>
      </c:bar3DChart>
      <c:catAx>
        <c:axId val="74187136"/>
        <c:scaling>
          <c:orientation val="minMax"/>
        </c:scaling>
        <c:axPos val="l"/>
        <c:tickLblPos val="nextTo"/>
        <c:crossAx val="74189824"/>
        <c:crosses val="autoZero"/>
        <c:auto val="1"/>
        <c:lblAlgn val="ctr"/>
        <c:lblOffset val="100"/>
      </c:catAx>
      <c:valAx>
        <c:axId val="74189824"/>
        <c:scaling>
          <c:orientation val="minMax"/>
        </c:scaling>
        <c:axPos val="b"/>
        <c:majorGridlines/>
        <c:numFmt formatCode="#,##0" sourceLinked="1"/>
        <c:tickLblPos val="nextTo"/>
        <c:crossAx val="741871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Удмуртская Республика</c:v>
                </c:pt>
                <c:pt idx="5">
                  <c:v>    Ульяновская область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315</c:v>
                </c:pt>
                <c:pt idx="1">
                  <c:v>411</c:v>
                </c:pt>
                <c:pt idx="2">
                  <c:v>380</c:v>
                </c:pt>
                <c:pt idx="3">
                  <c:v>709</c:v>
                </c:pt>
                <c:pt idx="4">
                  <c:v>515</c:v>
                </c:pt>
                <c:pt idx="5">
                  <c:v>664</c:v>
                </c:pt>
                <c:pt idx="6">
                  <c:v>808</c:v>
                </c:pt>
                <c:pt idx="7">
                  <c:v>1329</c:v>
                </c:pt>
                <c:pt idx="8">
                  <c:v>1301</c:v>
                </c:pt>
                <c:pt idx="9">
                  <c:v>1566</c:v>
                </c:pt>
                <c:pt idx="10" formatCode="General">
                  <c:v>1838</c:v>
                </c:pt>
                <c:pt idx="11">
                  <c:v>1716</c:v>
                </c:pt>
                <c:pt idx="12">
                  <c:v>2339</c:v>
                </c:pt>
                <c:pt idx="13">
                  <c:v>2884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0"/>
              <c:layout>
                <c:manualLayout>
                  <c:x val="3.3252338126324641E-17"/>
                  <c:y val="2.6381908242892205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2.261306420819334E-2"/>
                </c:manualLayout>
              </c:layout>
              <c:showVal val="1"/>
            </c:dLbl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Удмуртская Республика</c:v>
                </c:pt>
                <c:pt idx="5">
                  <c:v>    Ульяновская область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Лист1!$C$2:$C$15</c:f>
              <c:numCache>
                <c:formatCode>#,##0</c:formatCode>
                <c:ptCount val="14"/>
                <c:pt idx="0">
                  <c:v>271</c:v>
                </c:pt>
                <c:pt idx="1">
                  <c:v>309</c:v>
                </c:pt>
                <c:pt idx="2">
                  <c:v>334</c:v>
                </c:pt>
                <c:pt idx="3">
                  <c:v>557</c:v>
                </c:pt>
                <c:pt idx="4">
                  <c:v>547</c:v>
                </c:pt>
                <c:pt idx="5">
                  <c:v>660</c:v>
                </c:pt>
                <c:pt idx="6">
                  <c:v>850</c:v>
                </c:pt>
                <c:pt idx="7">
                  <c:v>976</c:v>
                </c:pt>
                <c:pt idx="8">
                  <c:v>1088</c:v>
                </c:pt>
                <c:pt idx="9">
                  <c:v>1342</c:v>
                </c:pt>
                <c:pt idx="10" formatCode="General">
                  <c:v>1668</c:v>
                </c:pt>
                <c:pt idx="11">
                  <c:v>1676</c:v>
                </c:pt>
                <c:pt idx="12">
                  <c:v>2150</c:v>
                </c:pt>
                <c:pt idx="13">
                  <c:v>2537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Удмуртская Республика</c:v>
                </c:pt>
                <c:pt idx="5">
                  <c:v>    Ульяновская область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Лист1!$D$2:$D$15</c:f>
              <c:numCache>
                <c:formatCode>#,##0</c:formatCode>
                <c:ptCount val="14"/>
                <c:pt idx="0">
                  <c:v>241</c:v>
                </c:pt>
                <c:pt idx="1">
                  <c:v>272</c:v>
                </c:pt>
                <c:pt idx="2">
                  <c:v>332</c:v>
                </c:pt>
                <c:pt idx="3">
                  <c:v>385</c:v>
                </c:pt>
                <c:pt idx="4">
                  <c:v>390</c:v>
                </c:pt>
                <c:pt idx="5">
                  <c:v>665</c:v>
                </c:pt>
                <c:pt idx="6">
                  <c:v>729</c:v>
                </c:pt>
                <c:pt idx="7">
                  <c:v>861</c:v>
                </c:pt>
                <c:pt idx="8">
                  <c:v>1108</c:v>
                </c:pt>
                <c:pt idx="9">
                  <c:v>1374</c:v>
                </c:pt>
                <c:pt idx="10" formatCode="General">
                  <c:v>1540</c:v>
                </c:pt>
                <c:pt idx="11">
                  <c:v>1601</c:v>
                </c:pt>
                <c:pt idx="12">
                  <c:v>1992</c:v>
                </c:pt>
                <c:pt idx="13">
                  <c:v>2111</c:v>
                </c:pt>
              </c:numCache>
            </c:numRef>
          </c:val>
        </c:ser>
        <c:shape val="box"/>
        <c:axId val="62509824"/>
        <c:axId val="73591424"/>
        <c:axId val="0"/>
      </c:bar3DChart>
      <c:catAx>
        <c:axId val="62509824"/>
        <c:scaling>
          <c:orientation val="minMax"/>
        </c:scaling>
        <c:axPos val="l"/>
        <c:tickLblPos val="nextTo"/>
        <c:crossAx val="73591424"/>
        <c:crosses val="autoZero"/>
        <c:auto val="1"/>
        <c:lblAlgn val="ctr"/>
        <c:lblOffset val="100"/>
      </c:catAx>
      <c:valAx>
        <c:axId val="73591424"/>
        <c:scaling>
          <c:orientation val="minMax"/>
        </c:scaling>
        <c:axPos val="b"/>
        <c:majorGridlines/>
        <c:numFmt formatCode="#,##0" sourceLinked="1"/>
        <c:tickLblPos val="nextTo"/>
        <c:crossAx val="625098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  Северо-Кавказский федеральный округ</c:v>
                </c:pt>
                <c:pt idx="1">
                  <c:v>  Южный федеральный округ</c:v>
                </c:pt>
                <c:pt idx="2">
                  <c:v>  Уральский федеральный округ</c:v>
                </c:pt>
                <c:pt idx="3">
                  <c:v>  Дальневосточный федеральный округ</c:v>
                </c:pt>
                <c:pt idx="4">
                  <c:v>  Северо-Западный федеральный округ</c:v>
                </c:pt>
                <c:pt idx="5">
                  <c:v>  Приволжский федеральный округ</c:v>
                </c:pt>
                <c:pt idx="6">
                  <c:v>  Центральный федеральный округ</c:v>
                </c:pt>
                <c:pt idx="7">
                  <c:v>  Сибирский федеральный округ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2654</c:v>
                </c:pt>
                <c:pt idx="1">
                  <c:v>7620</c:v>
                </c:pt>
                <c:pt idx="2">
                  <c:v>11713</c:v>
                </c:pt>
                <c:pt idx="3">
                  <c:v>12143</c:v>
                </c:pt>
                <c:pt idx="4">
                  <c:v>13329</c:v>
                </c:pt>
                <c:pt idx="5" formatCode="General">
                  <c:v>19453</c:v>
                </c:pt>
                <c:pt idx="6">
                  <c:v>23693</c:v>
                </c:pt>
                <c:pt idx="7">
                  <c:v>30185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  Северо-Кавказский федеральный округ</c:v>
                </c:pt>
                <c:pt idx="1">
                  <c:v>  Южный федеральный округ</c:v>
                </c:pt>
                <c:pt idx="2">
                  <c:v>  Уральский федеральный округ</c:v>
                </c:pt>
                <c:pt idx="3">
                  <c:v>  Дальневосточный федеральный округ</c:v>
                </c:pt>
                <c:pt idx="4">
                  <c:v>  Северо-Западный федеральный округ</c:v>
                </c:pt>
                <c:pt idx="5">
                  <c:v>  Приволжский федеральный округ</c:v>
                </c:pt>
                <c:pt idx="6">
                  <c:v>  Центральный федеральный округ</c:v>
                </c:pt>
                <c:pt idx="7">
                  <c:v>  Сибирский федеральный округ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2280</c:v>
                </c:pt>
                <c:pt idx="1">
                  <c:v>6469</c:v>
                </c:pt>
                <c:pt idx="2">
                  <c:v>10719</c:v>
                </c:pt>
                <c:pt idx="3">
                  <c:v>11451</c:v>
                </c:pt>
                <c:pt idx="4">
                  <c:v>12048</c:v>
                </c:pt>
                <c:pt idx="5" formatCode="General">
                  <c:v>17455</c:v>
                </c:pt>
                <c:pt idx="6">
                  <c:v>20004</c:v>
                </c:pt>
                <c:pt idx="7">
                  <c:v>27460</c:v>
                </c:pt>
              </c:numCache>
            </c:numRef>
          </c:val>
        </c:ser>
        <c:shape val="box"/>
        <c:axId val="60474112"/>
        <c:axId val="60493824"/>
        <c:axId val="0"/>
      </c:bar3DChart>
      <c:catAx>
        <c:axId val="60474112"/>
        <c:scaling>
          <c:orientation val="minMax"/>
        </c:scaling>
        <c:axPos val="l"/>
        <c:tickLblPos val="nextTo"/>
        <c:crossAx val="60493824"/>
        <c:crosses val="autoZero"/>
        <c:auto val="1"/>
        <c:lblAlgn val="ctr"/>
        <c:lblOffset val="100"/>
      </c:catAx>
      <c:valAx>
        <c:axId val="60493824"/>
        <c:scaling>
          <c:orientation val="minMax"/>
        </c:scaling>
        <c:axPos val="b"/>
        <c:majorGridlines/>
        <c:numFmt formatCode="0" sourceLinked="1"/>
        <c:tickLblPos val="nextTo"/>
        <c:crossAx val="60474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3189214984490637"/>
          <c:y val="0.91551200689465972"/>
          <c:w val="0.13621570031018851"/>
          <c:h val="6.9562619971011236E-2"/>
        </c:manualLayout>
      </c:layout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Пензенская область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Республика Марий Эл</c:v>
                </c:pt>
                <c:pt idx="4">
                  <c:v>    Республика Татарстан </c:v>
                </c:pt>
                <c:pt idx="5">
                  <c:v>    Ульяновская область</c:v>
                </c:pt>
                <c:pt idx="6">
                  <c:v>    Самарская область</c:v>
                </c:pt>
                <c:pt idx="7">
                  <c:v>    Пермский край</c:v>
                </c:pt>
                <c:pt idx="8">
                  <c:v>    Кировская область</c:v>
                </c:pt>
                <c:pt idx="9">
                  <c:v>    Удмуртская Республика</c:v>
                </c:pt>
                <c:pt idx="10">
                  <c:v>    Саратовская область</c:v>
                </c:pt>
                <c:pt idx="11">
                  <c:v>    Оренбургская область</c:v>
                </c:pt>
                <c:pt idx="12">
                  <c:v>    Нижегородская область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291</c:v>
                </c:pt>
                <c:pt idx="1">
                  <c:v>470</c:v>
                </c:pt>
                <c:pt idx="2">
                  <c:v>540</c:v>
                </c:pt>
                <c:pt idx="3">
                  <c:v>675</c:v>
                </c:pt>
                <c:pt idx="4">
                  <c:v>1116</c:v>
                </c:pt>
                <c:pt idx="5">
                  <c:v>1213</c:v>
                </c:pt>
                <c:pt idx="6">
                  <c:v>1659</c:v>
                </c:pt>
                <c:pt idx="7">
                  <c:v>1505</c:v>
                </c:pt>
                <c:pt idx="8">
                  <c:v>1619</c:v>
                </c:pt>
                <c:pt idx="9">
                  <c:v>1552</c:v>
                </c:pt>
                <c:pt idx="10">
                  <c:v>2029</c:v>
                </c:pt>
                <c:pt idx="11">
                  <c:v>1918</c:v>
                </c:pt>
                <c:pt idx="12">
                  <c:v>2480</c:v>
                </c:pt>
                <c:pt idx="13">
                  <c:v>2386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Пензенская область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Республика Марий Эл</c:v>
                </c:pt>
                <c:pt idx="4">
                  <c:v>    Республика Татарстан </c:v>
                </c:pt>
                <c:pt idx="5">
                  <c:v>    Ульяновская область</c:v>
                </c:pt>
                <c:pt idx="6">
                  <c:v>    Самарская область</c:v>
                </c:pt>
                <c:pt idx="7">
                  <c:v>    Пермский край</c:v>
                </c:pt>
                <c:pt idx="8">
                  <c:v>    Кировская область</c:v>
                </c:pt>
                <c:pt idx="9">
                  <c:v>    Удмуртская Республика</c:v>
                </c:pt>
                <c:pt idx="10">
                  <c:v>    Саратовская область</c:v>
                </c:pt>
                <c:pt idx="11">
                  <c:v>    Оренбургская область</c:v>
                </c:pt>
                <c:pt idx="12">
                  <c:v>    Нижегородская область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179</c:v>
                </c:pt>
                <c:pt idx="1">
                  <c:v>381</c:v>
                </c:pt>
                <c:pt idx="2">
                  <c:v>494</c:v>
                </c:pt>
                <c:pt idx="3">
                  <c:v>626</c:v>
                </c:pt>
                <c:pt idx="4">
                  <c:v>1002</c:v>
                </c:pt>
                <c:pt idx="5">
                  <c:v>1083</c:v>
                </c:pt>
                <c:pt idx="6">
                  <c:v>1336</c:v>
                </c:pt>
                <c:pt idx="7">
                  <c:v>1395</c:v>
                </c:pt>
                <c:pt idx="8">
                  <c:v>1489</c:v>
                </c:pt>
                <c:pt idx="9">
                  <c:v>1568</c:v>
                </c:pt>
                <c:pt idx="10">
                  <c:v>1723</c:v>
                </c:pt>
                <c:pt idx="11">
                  <c:v>1837</c:v>
                </c:pt>
                <c:pt idx="12">
                  <c:v>2112</c:v>
                </c:pt>
                <c:pt idx="13">
                  <c:v>2230</c:v>
                </c:pt>
              </c:numCache>
            </c:numRef>
          </c:val>
        </c:ser>
        <c:shape val="box"/>
        <c:axId val="48692224"/>
        <c:axId val="48696704"/>
        <c:axId val="0"/>
      </c:bar3DChart>
      <c:catAx>
        <c:axId val="48692224"/>
        <c:scaling>
          <c:orientation val="minMax"/>
        </c:scaling>
        <c:axPos val="l"/>
        <c:tickLblPos val="nextTo"/>
        <c:crossAx val="48696704"/>
        <c:crosses val="autoZero"/>
        <c:auto val="1"/>
        <c:lblAlgn val="ctr"/>
        <c:lblOffset val="100"/>
      </c:catAx>
      <c:valAx>
        <c:axId val="48696704"/>
        <c:scaling>
          <c:orientation val="minMax"/>
        </c:scaling>
        <c:axPos val="b"/>
        <c:majorGridlines/>
        <c:numFmt formatCode="General" sourceLinked="1"/>
        <c:tickLblPos val="nextTo"/>
        <c:crossAx val="486922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выявленных детей-сирот и детей, оставшихся без попечения родителей, за год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  Северо-Кавказский федеральный округ</c:v>
                </c:pt>
                <c:pt idx="1">
                  <c:v>  Южный федеральный округ</c:v>
                </c:pt>
                <c:pt idx="2">
                  <c:v>  Дальневосточный федеральный округ</c:v>
                </c:pt>
                <c:pt idx="3">
                  <c:v>  Северо-Западный федеральный округ</c:v>
                </c:pt>
                <c:pt idx="4">
                  <c:v>  Уральский федеральный округ</c:v>
                </c:pt>
                <c:pt idx="5">
                  <c:v>  Центральный федеральный округ</c:v>
                </c:pt>
                <c:pt idx="6">
                  <c:v>  Приволжский федеральный округ</c:v>
                </c:pt>
                <c:pt idx="7">
                  <c:v>  Сибирский федеральный округ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3073</c:v>
                </c:pt>
                <c:pt idx="1">
                  <c:v>5249</c:v>
                </c:pt>
                <c:pt idx="2">
                  <c:v>5413</c:v>
                </c:pt>
                <c:pt idx="3">
                  <c:v>6165</c:v>
                </c:pt>
                <c:pt idx="4">
                  <c:v>7284</c:v>
                </c:pt>
                <c:pt idx="5">
                  <c:v>11763</c:v>
                </c:pt>
                <c:pt idx="6">
                  <c:v>13679</c:v>
                </c:pt>
                <c:pt idx="7">
                  <c:v>16144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детей, переданных на семейные формы устройства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  Северо-Кавказский федеральный округ</c:v>
                </c:pt>
                <c:pt idx="1">
                  <c:v>  Южный федеральный округ</c:v>
                </c:pt>
                <c:pt idx="2">
                  <c:v>  Дальневосточный федеральный округ</c:v>
                </c:pt>
                <c:pt idx="3">
                  <c:v>  Северо-Западный федеральный округ</c:v>
                </c:pt>
                <c:pt idx="4">
                  <c:v>  Уральский федеральный округ</c:v>
                </c:pt>
                <c:pt idx="5">
                  <c:v>  Центральный федеральный округ</c:v>
                </c:pt>
                <c:pt idx="6">
                  <c:v>  Приволжский федеральный округ</c:v>
                </c:pt>
                <c:pt idx="7">
                  <c:v>  Сибирский федеральный округ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2630</c:v>
                </c:pt>
                <c:pt idx="1">
                  <c:v>5172</c:v>
                </c:pt>
                <c:pt idx="2">
                  <c:v>4799</c:v>
                </c:pt>
                <c:pt idx="3">
                  <c:v>5560</c:v>
                </c:pt>
                <c:pt idx="4">
                  <c:v>6101</c:v>
                </c:pt>
                <c:pt idx="5">
                  <c:v>11211</c:v>
                </c:pt>
                <c:pt idx="6">
                  <c:v>12976</c:v>
                </c:pt>
                <c:pt idx="7">
                  <c:v>14524</c:v>
                </c:pt>
              </c:numCache>
            </c:numRef>
          </c:val>
        </c:ser>
        <c:shape val="box"/>
        <c:axId val="49527808"/>
        <c:axId val="49611520"/>
        <c:axId val="0"/>
      </c:bar3DChart>
      <c:catAx>
        <c:axId val="49527808"/>
        <c:scaling>
          <c:orientation val="minMax"/>
        </c:scaling>
        <c:axPos val="l"/>
        <c:tickLblPos val="nextTo"/>
        <c:crossAx val="49611520"/>
        <c:crosses val="autoZero"/>
        <c:auto val="1"/>
        <c:lblAlgn val="ctr"/>
        <c:lblOffset val="100"/>
      </c:catAx>
      <c:valAx>
        <c:axId val="49611520"/>
        <c:scaling>
          <c:orientation val="minMax"/>
        </c:scaling>
        <c:axPos val="b"/>
        <c:majorGridlines/>
        <c:numFmt formatCode="General" sourceLinked="1"/>
        <c:tickLblPos val="nextTo"/>
        <c:crossAx val="495278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выявленных детей-сирот и детей, оставшихся без попечения родителей, за год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Ульяновская область</c:v>
                </c:pt>
                <c:pt idx="5">
                  <c:v>    Удмуртская Республика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241</c:v>
                </c:pt>
                <c:pt idx="1">
                  <c:v>272</c:v>
                </c:pt>
                <c:pt idx="2">
                  <c:v>328</c:v>
                </c:pt>
                <c:pt idx="3">
                  <c:v>390</c:v>
                </c:pt>
                <c:pt idx="4">
                  <c:v>665</c:v>
                </c:pt>
                <c:pt idx="5">
                  <c:v>680</c:v>
                </c:pt>
                <c:pt idx="6">
                  <c:v>729</c:v>
                </c:pt>
                <c:pt idx="7">
                  <c:v>861</c:v>
                </c:pt>
                <c:pt idx="8">
                  <c:v>1108</c:v>
                </c:pt>
                <c:pt idx="9">
                  <c:v>1374</c:v>
                </c:pt>
                <c:pt idx="10">
                  <c:v>1458</c:v>
                </c:pt>
                <c:pt idx="11">
                  <c:v>1470</c:v>
                </c:pt>
                <c:pt idx="12">
                  <c:v>1992</c:v>
                </c:pt>
                <c:pt idx="13">
                  <c:v>2111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детей, переданных на семейные формы устройства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Ульяновская область</c:v>
                </c:pt>
                <c:pt idx="5">
                  <c:v>    Удмуртская Республика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190</c:v>
                </c:pt>
                <c:pt idx="1">
                  <c:v>335</c:v>
                </c:pt>
                <c:pt idx="2">
                  <c:v>196</c:v>
                </c:pt>
                <c:pt idx="3">
                  <c:v>425</c:v>
                </c:pt>
                <c:pt idx="4">
                  <c:v>458</c:v>
                </c:pt>
                <c:pt idx="5">
                  <c:v>611</c:v>
                </c:pt>
                <c:pt idx="6">
                  <c:v>531</c:v>
                </c:pt>
                <c:pt idx="7">
                  <c:v>1126</c:v>
                </c:pt>
                <c:pt idx="8">
                  <c:v>1150</c:v>
                </c:pt>
                <c:pt idx="9">
                  <c:v>1095</c:v>
                </c:pt>
                <c:pt idx="10">
                  <c:v>1374</c:v>
                </c:pt>
                <c:pt idx="11">
                  <c:v>1323</c:v>
                </c:pt>
                <c:pt idx="12">
                  <c:v>2161</c:v>
                </c:pt>
                <c:pt idx="13">
                  <c:v>2001</c:v>
                </c:pt>
              </c:numCache>
            </c:numRef>
          </c:val>
        </c:ser>
        <c:shape val="box"/>
        <c:axId val="47979520"/>
        <c:axId val="48018560"/>
        <c:axId val="0"/>
      </c:bar3DChart>
      <c:catAx>
        <c:axId val="47979520"/>
        <c:scaling>
          <c:orientation val="minMax"/>
        </c:scaling>
        <c:axPos val="l"/>
        <c:tickLblPos val="nextTo"/>
        <c:crossAx val="48018560"/>
        <c:crosses val="autoZero"/>
        <c:auto val="1"/>
        <c:lblAlgn val="ctr"/>
        <c:lblOffset val="100"/>
      </c:catAx>
      <c:valAx>
        <c:axId val="48018560"/>
        <c:scaling>
          <c:orientation val="minMax"/>
        </c:scaling>
        <c:axPos val="b"/>
        <c:majorGridlines/>
        <c:numFmt formatCode="General" sourceLinked="1"/>
        <c:tickLblPos val="nextTo"/>
        <c:crossAx val="479795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выявленных детей-сирот и детей, оставшихся без попечения родителей, за год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Ульяновская область</c:v>
                </c:pt>
                <c:pt idx="5">
                  <c:v>    Удмуртская Республика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241</c:v>
                </c:pt>
                <c:pt idx="1">
                  <c:v>272</c:v>
                </c:pt>
                <c:pt idx="2">
                  <c:v>328</c:v>
                </c:pt>
                <c:pt idx="3">
                  <c:v>390</c:v>
                </c:pt>
                <c:pt idx="4">
                  <c:v>665</c:v>
                </c:pt>
                <c:pt idx="5">
                  <c:v>680</c:v>
                </c:pt>
                <c:pt idx="6">
                  <c:v>729</c:v>
                </c:pt>
                <c:pt idx="7">
                  <c:v>861</c:v>
                </c:pt>
                <c:pt idx="8">
                  <c:v>1108</c:v>
                </c:pt>
                <c:pt idx="9">
                  <c:v>1374</c:v>
                </c:pt>
                <c:pt idx="10">
                  <c:v>1458</c:v>
                </c:pt>
                <c:pt idx="11">
                  <c:v>1470</c:v>
                </c:pt>
                <c:pt idx="12">
                  <c:v>1992</c:v>
                </c:pt>
                <c:pt idx="13">
                  <c:v>2111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детей, переданных на семейные формы устройства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Ульяновская область</c:v>
                </c:pt>
                <c:pt idx="5">
                  <c:v>    Удмуртская Республика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190</c:v>
                </c:pt>
                <c:pt idx="1">
                  <c:v>335</c:v>
                </c:pt>
                <c:pt idx="2">
                  <c:v>196</c:v>
                </c:pt>
                <c:pt idx="3">
                  <c:v>425</c:v>
                </c:pt>
                <c:pt idx="4">
                  <c:v>458</c:v>
                </c:pt>
                <c:pt idx="5">
                  <c:v>611</c:v>
                </c:pt>
                <c:pt idx="6">
                  <c:v>531</c:v>
                </c:pt>
                <c:pt idx="7">
                  <c:v>1126</c:v>
                </c:pt>
                <c:pt idx="8">
                  <c:v>1150</c:v>
                </c:pt>
                <c:pt idx="9">
                  <c:v>1095</c:v>
                </c:pt>
                <c:pt idx="10">
                  <c:v>1374</c:v>
                </c:pt>
                <c:pt idx="11">
                  <c:v>1323</c:v>
                </c:pt>
                <c:pt idx="12">
                  <c:v>2161</c:v>
                </c:pt>
                <c:pt idx="13">
                  <c:v>2001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детей, которые были возвращены родителям из вновь выявленных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Мордовия</c:v>
                </c:pt>
                <c:pt idx="1">
                  <c:v>    Пензенская область</c:v>
                </c:pt>
                <c:pt idx="2">
                  <c:v>    Республика Марий Эл</c:v>
                </c:pt>
                <c:pt idx="3">
                  <c:v>    Чувашская Республика</c:v>
                </c:pt>
                <c:pt idx="4">
                  <c:v>    Ульяновская область</c:v>
                </c:pt>
                <c:pt idx="5">
                  <c:v>    Удмуртская Республика</c:v>
                </c:pt>
                <c:pt idx="6">
                  <c:v>    Кировская область</c:v>
                </c:pt>
                <c:pt idx="7">
                  <c:v>    Саратовская область</c:v>
                </c:pt>
                <c:pt idx="8">
                  <c:v>    Республика Татарстан </c:v>
                </c:pt>
                <c:pt idx="9">
                  <c:v>    Оренбургская область</c:v>
                </c:pt>
                <c:pt idx="10">
                  <c:v>    Нижегородская область</c:v>
                </c:pt>
                <c:pt idx="11">
                  <c:v>    Самарская область</c:v>
                </c:pt>
                <c:pt idx="12">
                  <c:v>    Пермский край</c:v>
                </c:pt>
                <c:pt idx="13">
                  <c:v>    Республика Башкортостан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17</c:v>
                </c:pt>
                <c:pt idx="1">
                  <c:v>3</c:v>
                </c:pt>
                <c:pt idx="2">
                  <c:v>5</c:v>
                </c:pt>
                <c:pt idx="3">
                  <c:v>37</c:v>
                </c:pt>
                <c:pt idx="4">
                  <c:v>72</c:v>
                </c:pt>
                <c:pt idx="5">
                  <c:v>21</c:v>
                </c:pt>
                <c:pt idx="6">
                  <c:v>74</c:v>
                </c:pt>
                <c:pt idx="7">
                  <c:v>47</c:v>
                </c:pt>
                <c:pt idx="8">
                  <c:v>17</c:v>
                </c:pt>
                <c:pt idx="9">
                  <c:v>3</c:v>
                </c:pt>
                <c:pt idx="10">
                  <c:v>116</c:v>
                </c:pt>
                <c:pt idx="11">
                  <c:v>153</c:v>
                </c:pt>
                <c:pt idx="12">
                  <c:v>175</c:v>
                </c:pt>
                <c:pt idx="13">
                  <c:v>32</c:v>
                </c:pt>
              </c:numCache>
            </c:numRef>
          </c:val>
        </c:ser>
        <c:shape val="box"/>
        <c:axId val="48075520"/>
        <c:axId val="48077056"/>
        <c:axId val="0"/>
      </c:bar3DChart>
      <c:catAx>
        <c:axId val="48075520"/>
        <c:scaling>
          <c:orientation val="minMax"/>
        </c:scaling>
        <c:axPos val="l"/>
        <c:tickLblPos val="nextTo"/>
        <c:crossAx val="48077056"/>
        <c:crosses val="autoZero"/>
        <c:auto val="1"/>
        <c:lblAlgn val="ctr"/>
        <c:lblOffset val="100"/>
      </c:catAx>
      <c:valAx>
        <c:axId val="48077056"/>
        <c:scaling>
          <c:orientation val="minMax"/>
        </c:scaling>
        <c:axPos val="b"/>
        <c:majorGridlines/>
        <c:numFmt formatCode="General" sourceLinked="1"/>
        <c:tickLblPos val="nextTo"/>
        <c:crossAx val="480755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усыновление, всего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Ульяновская область</c:v>
                </c:pt>
                <c:pt idx="5">
                  <c:v>    Оренбургская область</c:v>
                </c:pt>
                <c:pt idx="6">
                  <c:v>    Удмуртская Республика</c:v>
                </c:pt>
                <c:pt idx="7">
                  <c:v>    Самарская область</c:v>
                </c:pt>
                <c:pt idx="8">
                  <c:v>    Кировская область</c:v>
                </c:pt>
                <c:pt idx="9">
                  <c:v>    Саратовская область</c:v>
                </c:pt>
                <c:pt idx="10">
                  <c:v>    Республика Татарстан </c:v>
                </c:pt>
                <c:pt idx="11">
                  <c:v>    Нижегородская область</c:v>
                </c:pt>
                <c:pt idx="12">
                  <c:v>    Республика Башкортостан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14</c:v>
                </c:pt>
                <c:pt idx="1">
                  <c:v>16</c:v>
                </c:pt>
                <c:pt idx="2">
                  <c:v>18</c:v>
                </c:pt>
                <c:pt idx="3">
                  <c:v>50</c:v>
                </c:pt>
                <c:pt idx="4">
                  <c:v>51</c:v>
                </c:pt>
                <c:pt idx="5">
                  <c:v>96</c:v>
                </c:pt>
                <c:pt idx="6">
                  <c:v>97</c:v>
                </c:pt>
                <c:pt idx="7">
                  <c:v>139</c:v>
                </c:pt>
                <c:pt idx="8">
                  <c:v>143</c:v>
                </c:pt>
                <c:pt idx="9">
                  <c:v>161</c:v>
                </c:pt>
                <c:pt idx="10">
                  <c:v>177</c:v>
                </c:pt>
                <c:pt idx="11">
                  <c:v>204</c:v>
                </c:pt>
                <c:pt idx="12">
                  <c:v>302</c:v>
                </c:pt>
                <c:pt idx="13">
                  <c:v>377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усыновлено российскими гражданами</c:v>
                </c:pt>
              </c:strCache>
            </c:strRef>
          </c:tx>
          <c:dLbls>
            <c:dLbl>
              <c:idx val="0"/>
              <c:layout>
                <c:manualLayout>
                  <c:x val="1.8292682048555717E-3"/>
                  <c:y val="1.8181818181818216E-2"/>
                </c:manualLayout>
              </c:layout>
              <c:showVal val="1"/>
            </c:dLbl>
            <c:dLbl>
              <c:idx val="1"/>
              <c:layout>
                <c:manualLayout>
                  <c:x val="3.3536196342683779E-17"/>
                  <c:y val="1.8181818181818216E-2"/>
                </c:manualLayout>
              </c:layout>
              <c:showVal val="1"/>
            </c:dLbl>
            <c:dLbl>
              <c:idx val="2"/>
              <c:layout>
                <c:manualLayout>
                  <c:x val="1.8292682048555717E-3"/>
                  <c:y val="2.0454545454545482E-2"/>
                </c:manualLayout>
              </c:layout>
              <c:showVal val="1"/>
            </c:dLbl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Ульяновская область</c:v>
                </c:pt>
                <c:pt idx="5">
                  <c:v>    Оренбургская область</c:v>
                </c:pt>
                <c:pt idx="6">
                  <c:v>    Удмуртская Республика</c:v>
                </c:pt>
                <c:pt idx="7">
                  <c:v>    Самарская область</c:v>
                </c:pt>
                <c:pt idx="8">
                  <c:v>    Кировская область</c:v>
                </c:pt>
                <c:pt idx="9">
                  <c:v>    Саратовская область</c:v>
                </c:pt>
                <c:pt idx="10">
                  <c:v>    Республика Татарстан </c:v>
                </c:pt>
                <c:pt idx="11">
                  <c:v>    Нижегородская область</c:v>
                </c:pt>
                <c:pt idx="12">
                  <c:v>    Республика Башкортостан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Лист1!$C$2:$C$15</c:f>
              <c:numCache>
                <c:formatCode>#,##0</c:formatCode>
                <c:ptCount val="14"/>
                <c:pt idx="0">
                  <c:v>14</c:v>
                </c:pt>
                <c:pt idx="1">
                  <c:v>13</c:v>
                </c:pt>
                <c:pt idx="2">
                  <c:v>17</c:v>
                </c:pt>
                <c:pt idx="3">
                  <c:v>50</c:v>
                </c:pt>
                <c:pt idx="4">
                  <c:v>51</c:v>
                </c:pt>
                <c:pt idx="5">
                  <c:v>95</c:v>
                </c:pt>
                <c:pt idx="6">
                  <c:v>83</c:v>
                </c:pt>
                <c:pt idx="7">
                  <c:v>128</c:v>
                </c:pt>
                <c:pt idx="8">
                  <c:v>76</c:v>
                </c:pt>
                <c:pt idx="9">
                  <c:v>127</c:v>
                </c:pt>
                <c:pt idx="10">
                  <c:v>173</c:v>
                </c:pt>
                <c:pt idx="11">
                  <c:v>173</c:v>
                </c:pt>
                <c:pt idx="12">
                  <c:v>290</c:v>
                </c:pt>
                <c:pt idx="13">
                  <c:v>268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усыновлено иностранными гражданами</c:v>
                </c:pt>
              </c:strCache>
            </c:strRef>
          </c:tx>
          <c:dLbls>
            <c:dLbl>
              <c:idx val="0"/>
              <c:layout>
                <c:manualLayout>
                  <c:x val="2.9268291277689106E-2"/>
                  <c:y val="2.2727272727272835E-3"/>
                </c:manualLayout>
              </c:layout>
              <c:showVal val="1"/>
            </c:dLbl>
            <c:dLbl>
              <c:idx val="1"/>
              <c:layout>
                <c:manualLayout>
                  <c:x val="2.926829127768910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195121845826692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5609754867978E-2"/>
                  <c:y val="8.3332370670677248E-17"/>
                </c:manualLayout>
              </c:layout>
              <c:showVal val="1"/>
            </c:dLbl>
            <c:dLbl>
              <c:idx val="4"/>
              <c:layout>
                <c:manualLayout>
                  <c:x val="1.8292682048555702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5609754867978E-2"/>
                  <c:y val="8.3332370670677248E-17"/>
                </c:manualLayout>
              </c:layout>
              <c:showVal val="1"/>
            </c:dLbl>
            <c:dLbl>
              <c:idx val="7"/>
              <c:layout>
                <c:manualLayout>
                  <c:x val="2.9268147240822582E-2"/>
                  <c:y val="-4.5454545454545504E-3"/>
                </c:manualLayout>
              </c:layout>
              <c:showVal val="1"/>
            </c:dLbl>
            <c:dLbl>
              <c:idx val="10"/>
              <c:layout>
                <c:manualLayout>
                  <c:x val="1.8292682048555761E-2"/>
                  <c:y val="-2.2727272727272835E-3"/>
                </c:manualLayout>
              </c:layout>
              <c:showVal val="1"/>
            </c:dLbl>
            <c:dLbl>
              <c:idx val="12"/>
              <c:layout>
                <c:manualLayout>
                  <c:x val="2.7439023072833621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Лист1!$A$2:$A$15</c:f>
              <c:strCache>
                <c:ptCount val="14"/>
                <c:pt idx="0">
                  <c:v>    Республика Марий Эл</c:v>
                </c:pt>
                <c:pt idx="1">
                  <c:v>    Чувашская Республика</c:v>
                </c:pt>
                <c:pt idx="2">
                  <c:v>    Республика Мордовия</c:v>
                </c:pt>
                <c:pt idx="3">
                  <c:v>    Пензенская область</c:v>
                </c:pt>
                <c:pt idx="4">
                  <c:v>    Ульяновская область</c:v>
                </c:pt>
                <c:pt idx="5">
                  <c:v>    Оренбургская область</c:v>
                </c:pt>
                <c:pt idx="6">
                  <c:v>    Удмуртская Республика</c:v>
                </c:pt>
                <c:pt idx="7">
                  <c:v>    Самарская область</c:v>
                </c:pt>
                <c:pt idx="8">
                  <c:v>    Кировская область</c:v>
                </c:pt>
                <c:pt idx="9">
                  <c:v>    Саратовская область</c:v>
                </c:pt>
                <c:pt idx="10">
                  <c:v>    Республика Татарстан </c:v>
                </c:pt>
                <c:pt idx="11">
                  <c:v>    Нижегородская область</c:v>
                </c:pt>
                <c:pt idx="12">
                  <c:v>    Республика Башкортостан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14</c:v>
                </c:pt>
                <c:pt idx="7">
                  <c:v>11</c:v>
                </c:pt>
                <c:pt idx="8">
                  <c:v>67</c:v>
                </c:pt>
                <c:pt idx="9">
                  <c:v>34</c:v>
                </c:pt>
                <c:pt idx="10">
                  <c:v>4</c:v>
                </c:pt>
                <c:pt idx="11">
                  <c:v>31</c:v>
                </c:pt>
                <c:pt idx="12">
                  <c:v>12</c:v>
                </c:pt>
                <c:pt idx="13">
                  <c:v>109</c:v>
                </c:pt>
              </c:numCache>
            </c:numRef>
          </c:val>
        </c:ser>
        <c:shape val="box"/>
        <c:axId val="73589120"/>
        <c:axId val="73590656"/>
        <c:axId val="0"/>
      </c:bar3DChart>
      <c:catAx>
        <c:axId val="73589120"/>
        <c:scaling>
          <c:orientation val="minMax"/>
        </c:scaling>
        <c:axPos val="l"/>
        <c:tickLblPos val="nextTo"/>
        <c:crossAx val="73590656"/>
        <c:crosses val="autoZero"/>
        <c:auto val="1"/>
        <c:lblAlgn val="ctr"/>
        <c:lblOffset val="100"/>
      </c:catAx>
      <c:valAx>
        <c:axId val="73590656"/>
        <c:scaling>
          <c:orientation val="minMax"/>
        </c:scaling>
        <c:axPos val="b"/>
        <c:majorGridlines/>
        <c:numFmt formatCode="#,##0" sourceLinked="1"/>
        <c:tickLblPos val="nextTo"/>
        <c:crossAx val="735891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детей, которые были возвращены родителям из вновь выявленных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    Пензенская область</c:v>
                </c:pt>
                <c:pt idx="1">
                  <c:v>    Оренбургская область</c:v>
                </c:pt>
                <c:pt idx="2">
                  <c:v>    Республика Марий Эл</c:v>
                </c:pt>
                <c:pt idx="3">
                  <c:v>    Республика Мордовия</c:v>
                </c:pt>
                <c:pt idx="4">
                  <c:v>    Республика Татарстан </c:v>
                </c:pt>
                <c:pt idx="5">
                  <c:v>    Удмуртская Республика</c:v>
                </c:pt>
                <c:pt idx="6">
                  <c:v>    Республика Башкортостан</c:v>
                </c:pt>
                <c:pt idx="7">
                  <c:v>    Чувашская Республика</c:v>
                </c:pt>
                <c:pt idx="8">
                  <c:v>    Саратовская область</c:v>
                </c:pt>
                <c:pt idx="9">
                  <c:v>    Ульяновская область</c:v>
                </c:pt>
                <c:pt idx="10">
                  <c:v>    Кировская область</c:v>
                </c:pt>
                <c:pt idx="11">
                  <c:v>    Нижегородская область</c:v>
                </c:pt>
                <c:pt idx="12">
                  <c:v>    Самарская область</c:v>
                </c:pt>
                <c:pt idx="13">
                  <c:v>    Пермский край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17</c:v>
                </c:pt>
                <c:pt idx="4">
                  <c:v>17</c:v>
                </c:pt>
                <c:pt idx="5">
                  <c:v>21</c:v>
                </c:pt>
                <c:pt idx="6">
                  <c:v>32</c:v>
                </c:pt>
                <c:pt idx="7">
                  <c:v>37</c:v>
                </c:pt>
                <c:pt idx="8">
                  <c:v>47</c:v>
                </c:pt>
                <c:pt idx="9">
                  <c:v>72</c:v>
                </c:pt>
                <c:pt idx="10">
                  <c:v>74</c:v>
                </c:pt>
                <c:pt idx="11">
                  <c:v>116</c:v>
                </c:pt>
                <c:pt idx="12">
                  <c:v>153</c:v>
                </c:pt>
                <c:pt idx="13">
                  <c:v>175</c:v>
                </c:pt>
              </c:numCache>
            </c:numRef>
          </c:val>
        </c:ser>
        <c:shape val="box"/>
        <c:axId val="72235648"/>
        <c:axId val="73405952"/>
        <c:axId val="0"/>
      </c:bar3DChart>
      <c:catAx>
        <c:axId val="72235648"/>
        <c:scaling>
          <c:orientation val="minMax"/>
        </c:scaling>
        <c:axPos val="l"/>
        <c:tickLblPos val="nextTo"/>
        <c:crossAx val="73405952"/>
        <c:crosses val="autoZero"/>
        <c:auto val="1"/>
        <c:lblAlgn val="ctr"/>
        <c:lblOffset val="100"/>
      </c:catAx>
      <c:valAx>
        <c:axId val="73405952"/>
        <c:scaling>
          <c:orientation val="minMax"/>
        </c:scaling>
        <c:axPos val="b"/>
        <c:majorGridlines/>
        <c:numFmt formatCode="#,##0" sourceLinked="1"/>
        <c:tickLblPos val="nextTo"/>
        <c:crossAx val="72235648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B5680D-5E45-4CA0-93F9-67CF0167081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1DDD8D-DAE7-416E-9BE2-740CA7C08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406640" cy="302433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>О реализации мероприятий </a:t>
            </a:r>
            <a:br>
              <a:rPr lang="ru-RU" sz="2600" b="1" dirty="0" smtClean="0"/>
            </a:br>
            <a:r>
              <a:rPr lang="ru-RU" sz="2600" b="1" dirty="0" smtClean="0"/>
              <a:t>по профилактике социального сиротства и семейного неблагополучия и развитию семейных форм устройства детей-сирот и детей, оставшихся без попечения </a:t>
            </a:r>
            <a:r>
              <a:rPr lang="ru-RU" sz="2600" b="1" smtClean="0"/>
              <a:t>родителей,</a:t>
            </a:r>
            <a:br>
              <a:rPr lang="ru-RU" sz="2600" b="1" smtClean="0"/>
            </a:br>
            <a:r>
              <a:rPr lang="ru-RU" sz="2600" b="1" smtClean="0"/>
              <a:t> </a:t>
            </a:r>
            <a:r>
              <a:rPr lang="ru-RU" sz="2600" b="1" dirty="0" smtClean="0"/>
              <a:t>в регионах Приволжского федерального округа</a:t>
            </a:r>
            <a:endParaRPr lang="ru-RU" sz="2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89040"/>
            <a:ext cx="7406640" cy="288032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Миков Павел Владимирович - 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Уполномоченный по правам ребенка в Пермском крае, председатель Координационного совета Уполномоченных по правам ребенка в субъектах Приволжского федерального округа</a:t>
            </a:r>
          </a:p>
          <a:p>
            <a:pPr algn="ctr"/>
            <a:r>
              <a:rPr lang="ru-RU" dirty="0" smtClean="0"/>
              <a:t>01 июня 2014 года, город Киров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65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Численность выявленных детей-сирот, детей, оставшихся без попечения родителей, из них переданных в семейные формы устройства, и детей, возвращенных в кровную семью, в субъектах Приволжского федерального округа (2013 год)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648" y="1484784"/>
          <a:ext cx="74993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Численность детей, переданных на усыновление (удочерение), в субъектах Приволжского федерального округа </a:t>
            </a:r>
            <a:br>
              <a:rPr lang="ru-RU" sz="2400" b="1" dirty="0" smtClean="0"/>
            </a:br>
            <a:r>
              <a:rPr lang="ru-RU" sz="1600" dirty="0" smtClean="0"/>
              <a:t>(2013 год)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970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Численность детей, которые были возвращены родителям, из вновь выявленных в субъектах Приволжского федерального округа </a:t>
            </a:r>
            <a:br>
              <a:rPr lang="ru-RU" sz="2400" b="1" dirty="0" smtClean="0"/>
            </a:br>
            <a:r>
              <a:rPr lang="ru-RU" sz="1800" dirty="0" smtClean="0"/>
              <a:t>(2013 год, по данным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Количество отмененных решений о передаче ребенка на воспитание в семью в субъектах Приволжского федерального округа</a:t>
            </a:r>
            <a:br>
              <a:rPr lang="ru-RU" sz="2400" b="1" dirty="0" smtClean="0"/>
            </a:br>
            <a:r>
              <a:rPr lang="ru-RU" sz="1600" dirty="0" smtClean="0"/>
              <a:t>(</a:t>
            </a:r>
            <a:r>
              <a:rPr lang="ru-RU" sz="1600" dirty="0" smtClean="0"/>
              <a:t>по данным аппарата Уполномоченного при Президенте Российской Федерации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 smtClean="0"/>
              <a:t>правам ребенка)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866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Общее количество детей-сирот, детей, оставшихся без попечения родителей, и общее число детей, данной категории, содержащихся в стационарных учреждениях в субъектах Приволжского федерального округа </a:t>
            </a:r>
            <a:br>
              <a:rPr lang="ru-RU" sz="2400" b="1" dirty="0" smtClean="0"/>
            </a:br>
            <a:r>
              <a:rPr lang="ru-RU" sz="1800" dirty="0" smtClean="0"/>
              <a:t>(2013 год, по данным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700808"/>
          <a:ext cx="749935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702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Руководителям органов исполнительной власти субъектов </a:t>
            </a:r>
            <a:r>
              <a:rPr lang="ru-RU" b="1" dirty="0" smtClean="0"/>
              <a:t>Российской Федерации, </a:t>
            </a:r>
            <a:r>
              <a:rPr lang="ru-RU" b="1" dirty="0" smtClean="0"/>
              <a:t>входящих в </a:t>
            </a:r>
            <a:r>
              <a:rPr lang="ru-RU" b="1" dirty="0" smtClean="0"/>
              <a:t>Приволжский федеральный округ: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Привести штатную численность специалистов органов опеки и попечительства в соответствии с методическими рекомендациями Министерства образования Российской Федерации </a:t>
            </a:r>
            <a:r>
              <a:rPr lang="ru-RU" dirty="0" smtClean="0"/>
              <a:t> (письмо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25.06.2007 г. №АФ-226/06)– </a:t>
            </a:r>
            <a:r>
              <a:rPr lang="ru-RU" dirty="0" smtClean="0"/>
              <a:t>из расчета один специалист на 1 500 человек детского населения в сельской местности и один специалист на 2 000 детей в городе.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При разработке региональных Перечней  предоставляемых в различных формах социального обслуживания социальных услуг (в рамках исполнения Федерального закона от 28 декабря 2013 г. N 442-ФЗ "Об основах социального обслуживания граждан в Российской Федерации") учитывать имеющийся опыт и практики оказания социальных услуг региональными социально ориентированными некоммерческими организациями, а также обеспечить их участие в разработке Перечней социальных услуг.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Предусмотреть в региональных Перечнях социальных услуг специализированные профилактические услуги по предотвращению жестокого обращения с детьми, преодолению семейного неблагополучия и социального сиротства, реабилитационной помощи детям и их семьям, на основе стандартов услуг, разработанных Национальным фондом защиты детей от жестокого обращения (письмо Министерства труда и социальной защиты Российской Федерации от 21.02.2014 г. № 12-1/10/8-876).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Обеспечить внедрение в практику субъектов системы профилактики детского и семейного неблагополучия технологий раннего выявления риска социального сиротства и раннего оказания помощи таким семьям, технологий реабилитации кровной семьи ребенка, социального сопровождения детей, воспитывающихся в замещающих семьях (</a:t>
            </a:r>
            <a:r>
              <a:rPr lang="ru-RU" dirty="0" err="1" smtClean="0"/>
              <a:t>семьях</a:t>
            </a:r>
            <a:r>
              <a:rPr lang="ru-RU" dirty="0" smtClean="0"/>
              <a:t> опекунов (попечителей), приемных семьях).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Обеспечить законодательное закрепление дополнительной меры социальной поддержки лиц из числа детей-сирот, детей, оставшихся без попечения родителей, в возрасте от 18 до 23 лет, являющихся выпускниками организаций для детей-сирот, детей, оставшихся без попечения родителей, приемных семей в форме </a:t>
            </a:r>
            <a:r>
              <a:rPr lang="ru-RU" dirty="0" err="1" smtClean="0"/>
              <a:t>постинтернатного</a:t>
            </a:r>
            <a:r>
              <a:rPr lang="ru-RU" dirty="0" smtClean="0"/>
              <a:t> сопровождения.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Министерству образования и науки Российской Федерации: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разработать и направить в субъекты методические рекомендации по созданию системы ранней профилактики семейного неблагополучия и социального сиротства, раннего выявления семей группы риска по социальному сиротству и оказанию ранней помощи таким семьям;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при анализе семейных форм устройства детей-сирот, детей, оставшихся без попечения родителей, учитывать показатель «возврат ребенка в кровную семью» и стимулировать работу субъектов РФ по возвращению детей в кровную семью;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проанализировать практику применения ч.1 ст. 146  Семейного кодекса РФ (в части необязательности прохождения подготовки близких родственников детей при оформлении опеки) в сравнении с показателями «отмен и возвратов» детей-сирот, детей, оставшихся без попечения родителей, по итогам анализа внести предложения по совершенствованию законодательства;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подготовить предложения по внесению изменений в законодательство в части определения законным представителем детей-сирот, детей, оставшихся без попечения родителей, обучающихся в организациях профессионального образования, администраций данных образовательных организаций.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Государственной Думе </a:t>
            </a:r>
            <a:r>
              <a:rPr lang="ru-RU" dirty="0" smtClean="0"/>
              <a:t>Федерального Собрания Российской Федерации: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законодательно закрепить понятие «родственная опека»;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законодательно установить критерии устройства ребенка, оставшегося без попечения родителей, под опеку или в приемную семью;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законодательно учредить новый вид семейного устройства детей, оставшихся без попечения родителей, - «профессиональная замещающая семья».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Текст 4"/>
          <p:cNvSpPr>
            <a:spLocks noGrp="1"/>
          </p:cNvSpPr>
          <p:nvPr>
            <p:ph type="body" idx="1"/>
          </p:nvPr>
        </p:nvSpPr>
        <p:spPr>
          <a:xfrm>
            <a:off x="1043608" y="1196752"/>
            <a:ext cx="7199294" cy="3816424"/>
          </a:xfrm>
        </p:spPr>
        <p:txBody>
          <a:bodyPr>
            <a:noAutofit/>
          </a:bodyPr>
          <a:lstStyle/>
          <a:p>
            <a:pPr marL="0" indent="457200"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marL="0" indent="457200"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</a:rPr>
              <a:t>Пусть каждый ребенок живет в родной любящей </a:t>
            </a:r>
          </a:p>
          <a:p>
            <a:pPr marL="0" indent="457200"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</a:rPr>
              <a:t>его семье! </a:t>
            </a:r>
          </a:p>
        </p:txBody>
      </p:sp>
    </p:spTree>
    <p:extLst>
      <p:ext uri="{BB962C8B-B14F-4D97-AF65-F5344CB8AC3E}">
        <p14:creationId xmlns="" xmlns:p14="http://schemas.microsoft.com/office/powerpoint/2010/main" val="3629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Совершенствование федерального законодательства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Указ Президента Российской Федерации  от 28 декабря 2012 г. № 1688 «О некоторых мерах по реализации государственной политики в сфере защиты детей-сирот и детей, оставшихся без попечения родителей</a:t>
            </a:r>
            <a:r>
              <a:rPr lang="ru-RU" dirty="0" smtClean="0"/>
              <a:t>»; </a:t>
            </a:r>
          </a:p>
          <a:p>
            <a:pPr algn="just"/>
            <a:r>
              <a:rPr lang="ru-RU" dirty="0" smtClean="0"/>
              <a:t> Федеральный закон от 02.07.2013 №167-ФЗ «О внесении изменений в отдельные законодательные акты Российской Федерации  по вопросам устройства детей-сирот и детей, оставшихся без попечения родителей»;</a:t>
            </a:r>
          </a:p>
          <a:p>
            <a:pPr algn="just"/>
            <a:r>
              <a:rPr lang="ru-RU" dirty="0" smtClean="0"/>
              <a:t> Внесение изменений в подзаконные акты по вопросам опеки и попечительства над детьми, семейного устройства детей, оставшихся без попечения родителей, защиты их прав.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Развитие законодательства субъектов ПФО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Дополнительные меры социальной поддержки семей, имеющих детей, а также семей, принявших на воспитание детей-сирот, детей, оставшихся без попечения родителей</a:t>
            </a:r>
          </a:p>
          <a:p>
            <a:pPr algn="just"/>
            <a:r>
              <a:rPr lang="ru-RU" dirty="0" smtClean="0"/>
              <a:t>Государственные программы поддержки семьи и детства</a:t>
            </a:r>
          </a:p>
          <a:p>
            <a:pPr algn="just"/>
            <a:r>
              <a:rPr lang="ru-RU" dirty="0" smtClean="0"/>
              <a:t>Реализация программ и проектов по профилактике семейного и детского неблагополучия, социального сиротства, развитию форм семейного устройства детей, оставшихся без попечения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Численность выявленных детей-сирот и детей, оставшихся без попечения родителей,</a:t>
            </a:r>
            <a:br>
              <a:rPr lang="ru-RU" sz="2700" b="1" dirty="0" smtClean="0"/>
            </a:br>
            <a:r>
              <a:rPr lang="ru-RU" sz="2700" b="1" dirty="0" smtClean="0"/>
              <a:t> в федеральных округах Российской Федерации </a:t>
            </a:r>
            <a:br>
              <a:rPr lang="ru-RU" sz="2700" b="1" dirty="0" smtClean="0"/>
            </a:br>
            <a:r>
              <a:rPr lang="ru-RU" sz="1800" dirty="0" smtClean="0"/>
              <a:t>(на конец года, по данным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835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Численность выявленных детей-сирот и детей, оставшихся без попечения родителей, в субъектах Приволжского федерального округа за год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(данные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Количество детей, состоящих на учете </a:t>
            </a:r>
            <a:br>
              <a:rPr lang="ru-RU" sz="2400" b="1" dirty="0" smtClean="0"/>
            </a:br>
            <a:r>
              <a:rPr lang="ru-RU" sz="2400" b="1" dirty="0" smtClean="0"/>
              <a:t>в региональных банках данных </a:t>
            </a:r>
            <a:br>
              <a:rPr lang="ru-RU" sz="2400" b="1" dirty="0" smtClean="0"/>
            </a:br>
            <a:r>
              <a:rPr lang="ru-RU" sz="2400" b="1" dirty="0" smtClean="0"/>
              <a:t>в федеральных округах Российской Федерации </a:t>
            </a:r>
            <a:br>
              <a:rPr lang="ru-RU" sz="2400" b="1" dirty="0" smtClean="0"/>
            </a:br>
            <a:r>
              <a:rPr lang="ru-RU" sz="1600" dirty="0" smtClean="0"/>
              <a:t>(на конец года, по данным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РФ)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9350" cy="469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Количество детей, состоящих на учете в региональных банках данных в субъектах </a:t>
            </a:r>
            <a:br>
              <a:rPr lang="ru-RU" sz="2400" b="1" dirty="0" smtClean="0"/>
            </a:br>
            <a:r>
              <a:rPr lang="ru-RU" sz="2400" b="1" dirty="0" smtClean="0"/>
              <a:t>Приволжского федерального округа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(на конец года, по данным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628800"/>
          <a:ext cx="7499350" cy="46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368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Количество детей, переданных на семейные формы устройства, от количества выявленных детей-сирот и детей, оставшихся без попечения родителей, в федеральных округах Российской Федерации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1800" dirty="0" smtClean="0"/>
              <a:t>(2013 год, данные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628800"/>
          <a:ext cx="7499350" cy="46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Количество детей, переданных на семейные формы устройства, от количества выявленных детей-сирот, детей, оставшихся без попечения родителей, в субъектах Приволжского федерального округа </a:t>
            </a:r>
            <a:br>
              <a:rPr lang="ru-RU" sz="2400" b="1" dirty="0" smtClean="0"/>
            </a:br>
            <a:r>
              <a:rPr lang="ru-RU" sz="1800" dirty="0" smtClean="0"/>
              <a:t>(2013 год, по данным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75656" y="1628800"/>
          <a:ext cx="749935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97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309</TotalTime>
  <Words>912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О реализации мероприятий  по профилактике социального сиротства и семейного неблагополучия и развитию семейных форм устройства детей-сирот и детей, оставшихся без попечения родителей,  в регионах Приволжского федерального округа</vt:lpstr>
      <vt:lpstr>Совершенствование федерального законодательства</vt:lpstr>
      <vt:lpstr>Развитие законодательства субъектов ПФО</vt:lpstr>
      <vt:lpstr>Численность выявленных детей-сирот и детей, оставшихся без попечения родителей,  в федеральных округах Российской Федерации  (на конец года, по данным Минобрнауки РФ)</vt:lpstr>
      <vt:lpstr>Численность выявленных детей-сирот и детей, оставшихся без попечения родителей, в субъектах Приволжского федерального округа за год  (данные Минобрнауки РФ)</vt:lpstr>
      <vt:lpstr>Количество детей, состоящих на учете  в региональных банках данных  в федеральных округах Российской Федерации  (на конец года, по данным Минобрнауки РФ)</vt:lpstr>
      <vt:lpstr>Количество детей, состоящих на учете в региональных банках данных в субъектах  Приволжского федерального округа  (на конец года, по данным Минобрнауки РФ)</vt:lpstr>
      <vt:lpstr>Количество детей, переданных на семейные формы устройства, от количества выявленных детей-сирот и детей, оставшихся без попечения родителей, в федеральных округах Российской Федерации  (2013 год, данные Минобрнауки РФ)</vt:lpstr>
      <vt:lpstr>Количество детей, переданных на семейные формы устройства, от количества выявленных детей-сирот, детей, оставшихся без попечения родителей, в субъектах Приволжского федерального округа  (2013 год, по данным Минобрнауки РФ)</vt:lpstr>
      <vt:lpstr>Численность выявленных детей-сирот, детей, оставшихся без попечения родителей, из них переданных в семейные формы устройства, и детей, возвращенных в кровную семью, в субъектах Приволжского федерального округа (2013 год)</vt:lpstr>
      <vt:lpstr>Численность детей, переданных на усыновление (удочерение), в субъектах Приволжского федерального округа  (2013 год)</vt:lpstr>
      <vt:lpstr>Численность детей, которые были возвращены родителям, из вновь выявленных в субъектах Приволжского федерального округа  (2013 год, по данным Минобрнауки РФ) </vt:lpstr>
      <vt:lpstr>Количество отмененных решений о передаче ребенка на воспитание в семью в субъектах Приволжского федерального округа (по данным аппарата Уполномоченного при Президенте Российской Федерации  по правам ребенка)</vt:lpstr>
      <vt:lpstr>Общее количество детей-сирот, детей, оставшихся без попечения родителей, и общее число детей, данной категории, содержащихся в стационарных учреждениях в субъектах Приволжского федерального округа  (2013 год, по данным Минобрнауки РФ)</vt:lpstr>
      <vt:lpstr>Предложения</vt:lpstr>
      <vt:lpstr>Предложения</vt:lpstr>
      <vt:lpstr>Предложения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Истомина Елена Станиславовна</dc:creator>
  <cp:lastModifiedBy>Миков Павел Владимирович</cp:lastModifiedBy>
  <cp:revision>27</cp:revision>
  <dcterms:created xsi:type="dcterms:W3CDTF">2014-05-29T08:38:50Z</dcterms:created>
  <dcterms:modified xsi:type="dcterms:W3CDTF">2014-05-30T11:01:48Z</dcterms:modified>
</cp:coreProperties>
</file>