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handoutMasterIdLst>
    <p:handoutMasterId r:id="rId25"/>
  </p:handoutMasterIdLst>
  <p:sldIdLst>
    <p:sldId id="256" r:id="rId2"/>
    <p:sldId id="258" r:id="rId3"/>
    <p:sldId id="257" r:id="rId4"/>
    <p:sldId id="259" r:id="rId5"/>
    <p:sldId id="260" r:id="rId6"/>
    <p:sldId id="262" r:id="rId7"/>
    <p:sldId id="278" r:id="rId8"/>
    <p:sldId id="279" r:id="rId9"/>
    <p:sldId id="263" r:id="rId10"/>
    <p:sldId id="286" r:id="rId11"/>
    <p:sldId id="273" r:id="rId12"/>
    <p:sldId id="274" r:id="rId13"/>
    <p:sldId id="277" r:id="rId14"/>
    <p:sldId id="280" r:id="rId15"/>
    <p:sldId id="275" r:id="rId16"/>
    <p:sldId id="266" r:id="rId17"/>
    <p:sldId id="287" r:id="rId18"/>
    <p:sldId id="281" r:id="rId19"/>
    <p:sldId id="288" r:id="rId20"/>
    <p:sldId id="289" r:id="rId21"/>
    <p:sldId id="290" r:id="rId22"/>
    <p:sldId id="291" r:id="rId23"/>
    <p:sldId id="26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25.2\share\Users\uppch\&#1048;&#1089;&#1090;&#1086;&#1084;&#1080;&#1085;&#1072;%20&#1045;&#1057;\2013%20&#1075;&#1086;&#1076;\&#1045;&#1044;2012%20&#1052;&#1080;&#1082;&#1086;&#1074;%20&#1055;&#1042;\&#1044;&#1077;&#1090;&#1089;&#1082;&#1072;&#1103;%20&#1089;&#1084;&#1077;&#1088;&#1090;&#1085;&#1086;&#1089;&#1090;&#1100;%20&#1075;&#1088;&#1072;&#1092;&#1080;&#1082;&#1080;%20&#1076;&#1083;&#1103;%20&#1059;&#1055;&#1055;&#1056;-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25.2\share\Users\uppch\&#1048;&#1089;&#1090;&#1086;&#1084;&#1080;&#1085;&#1072;%20&#1045;&#1057;\2013%20&#1075;&#1086;&#1076;\&#1045;&#1044;2012%20&#1052;&#1080;&#1082;&#1086;&#1074;%20&#1055;&#1042;\&#1044;&#1077;&#1090;&#1089;&#1082;&#1072;&#1103;%20&#1089;&#1084;&#1077;&#1088;&#1090;&#1085;&#1086;&#1089;&#1090;&#1100;%20&#1075;&#1088;&#1072;&#1092;&#1080;&#1082;&#1080;%20&#1076;&#1083;&#1103;%20&#1059;&#1055;&#1055;&#1056;-2012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3.2270309370635748E-2"/>
                  <c:y val="0.1238289899983544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7348482905434868E-2"/>
                  <c:y val="-0.2078650157704563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9091205338028086E-2"/>
                  <c:y val="4.76623200474304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5607741774357436E-2"/>
                  <c:y val="9.623440580660046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'[Диаграмма в C  Users esistomina Desktop Итог на 14 мая_весь.doc]Лист1'!$A$26:$A$29</c:f>
              <c:strCache>
                <c:ptCount val="4"/>
                <c:pt idx="0">
                  <c:v>Гражданские (личные) права</c:v>
                </c:pt>
                <c:pt idx="1">
                  <c:v>Экономические и социальные права</c:v>
                </c:pt>
                <c:pt idx="2">
                  <c:v>Политические права</c:v>
                </c:pt>
                <c:pt idx="3">
                  <c:v>Культурные права</c:v>
                </c:pt>
              </c:strCache>
            </c:strRef>
          </c:cat>
          <c:val>
            <c:numRef>
              <c:f>'[Диаграмма в C  Users esistomina Desktop Итог на 14 мая_весь.doc]Лист1'!$B$26:$B$29</c:f>
              <c:numCache>
                <c:formatCode>General</c:formatCode>
                <c:ptCount val="4"/>
                <c:pt idx="0">
                  <c:v>147</c:v>
                </c:pt>
                <c:pt idx="1">
                  <c:v>694</c:v>
                </c:pt>
                <c:pt idx="2">
                  <c:v>31</c:v>
                </c:pt>
                <c:pt idx="3">
                  <c:v>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166820612976065"/>
          <c:y val="0.18752038985400865"/>
          <c:w val="0.43616692010277541"/>
          <c:h val="0.65424569951383493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Дети, обратившиеся к Уполномоченному по правам ребенка в Пермском крае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3109740610197917"/>
                  <c:y val="0.13268840276113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483789419258088"/>
                  <c:y val="-0.1684352675673251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0702758599801144E-2"/>
                  <c:y val="0.1385649251823425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'[Диаграмма в C  Users esistomina Desktop Итог на 14 мая_весь.doc 2]Лист4'!$A$12:$A$14</c:f>
              <c:strCache>
                <c:ptCount val="3"/>
                <c:pt idx="0">
                  <c:v>Несовершеннолетние правонарушители</c:v>
                </c:pt>
                <c:pt idx="1">
                  <c:v>Несовершеннолетние </c:v>
                </c:pt>
                <c:pt idx="2">
                  <c:v>Дети-сироты и дети, оставшиеся без попечения родителей</c:v>
                </c:pt>
              </c:strCache>
            </c:strRef>
          </c:cat>
          <c:val>
            <c:numRef>
              <c:f>'[Диаграмма в C  Users esistomina Desktop Итог на 14 мая_весь.doc 2]Лист4'!$B$12:$B$14</c:f>
              <c:numCache>
                <c:formatCode>General</c:formatCode>
                <c:ptCount val="3"/>
                <c:pt idx="0">
                  <c:v>29</c:v>
                </c:pt>
                <c:pt idx="1">
                  <c:v>58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695058207269056"/>
          <c:y val="0.31918709166183679"/>
          <c:w val="0.43304937555839162"/>
          <c:h val="0.48357277571568347"/>
        </c:manualLayout>
      </c:layout>
      <c:overlay val="0"/>
      <c:txPr>
        <a:bodyPr/>
        <a:lstStyle/>
        <a:p>
          <a:pPr>
            <a:defRPr b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dLbls>
            <c:dLbl>
              <c:idx val="7"/>
              <c:layout>
                <c:manualLayout>
                  <c:x val="0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7.5055269045363167E-3"/>
                  <c:y val="-1.53171894444865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1.5011053809072634E-3"/>
                  <c:y val="-2.55286490741442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"/>
                  <c:y val="-6.63744875927750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Право на жилище </c:v>
                </c:pt>
                <c:pt idx="1">
                  <c:v>Право на достоинство </c:v>
                </c:pt>
                <c:pt idx="2">
                  <c:v>Защита материнства и детства, семьи </c:v>
                </c:pt>
                <c:pt idx="3">
                  <c:v>Право на образование </c:v>
                </c:pt>
                <c:pt idx="4">
                  <c:v>Гарантия защиты прав </c:v>
                </c:pt>
                <c:pt idx="5">
                  <c:v>Право на свободу и личную неприкосновенность </c:v>
                </c:pt>
                <c:pt idx="6">
                  <c:v>Право на социальное обеспечение </c:v>
                </c:pt>
                <c:pt idx="7">
                  <c:v>Право на обращение </c:v>
                </c:pt>
                <c:pt idx="8">
                  <c:v>Право на справедливое судебное разбирательство</c:v>
                </c:pt>
                <c:pt idx="9">
                  <c:v>Право на гражданство </c:v>
                </c:pt>
                <c:pt idx="10">
                  <c:v>Право на охрану здоровья и медицинскую помощь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12</c:v>
                </c:pt>
                <c:pt idx="1">
                  <c:v>9</c:v>
                </c:pt>
                <c:pt idx="2">
                  <c:v>7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591669077891061"/>
          <c:y val="4.3804146616458976E-2"/>
          <c:w val="0.41957999307836763"/>
          <c:h val="0.87154566723546645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Число</a:t>
            </a:r>
            <a:r>
              <a:rPr lang="ru-RU" baseline="0"/>
              <a:t> родившихся</a:t>
            </a:r>
            <a:endParaRPr lang="ru-RU"/>
          </a:p>
        </c:rich>
      </c:tx>
      <c:layout>
        <c:manualLayout>
          <c:xMode val="edge"/>
          <c:yMode val="edge"/>
          <c:x val="0.27013888888888887"/>
          <c:y val="1.9900497512437811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dLbls>
            <c:dLbl>
              <c:idx val="0"/>
              <c:layout>
                <c:manualLayout>
                  <c:x val="-8.6770997375328091E-2"/>
                  <c:y val="-9.7222222222222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5659886264216977E-2"/>
                  <c:y val="7.407407407407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3993219597550309E-2"/>
                  <c:y val="-8.3333333333333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1215441819772527E-2"/>
                  <c:y val="6.9444444444444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5694225721784882E-2"/>
                  <c:y val="-6.9444444444444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Лист1!$A$20:$A$23</c:f>
              <c:strCache>
                <c:ptCount val="4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  <c:pt idx="3">
                  <c:v>2012 год</c:v>
                </c:pt>
              </c:strCache>
            </c:strRef>
          </c:cat>
          <c:val>
            <c:numRef>
              <c:f>Лист1!$B$20:$B$23</c:f>
              <c:numCache>
                <c:formatCode>General</c:formatCode>
                <c:ptCount val="4"/>
                <c:pt idx="0">
                  <c:v>36099</c:v>
                </c:pt>
                <c:pt idx="1">
                  <c:v>37304</c:v>
                </c:pt>
                <c:pt idx="2">
                  <c:v>37015</c:v>
                </c:pt>
                <c:pt idx="3">
                  <c:v>38847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409088"/>
        <c:axId val="87621632"/>
      </c:lineChart>
      <c:catAx>
        <c:axId val="1364090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7621632"/>
        <c:crosses val="autoZero"/>
        <c:auto val="1"/>
        <c:lblAlgn val="ctr"/>
        <c:lblOffset val="100"/>
        <c:noMultiLvlLbl val="0"/>
      </c:catAx>
      <c:valAx>
        <c:axId val="876216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64090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Число погибших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dLbls>
            <c:dLbl>
              <c:idx val="0"/>
              <c:layout>
                <c:manualLayout>
                  <c:x val="-6.1111111111111109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000000000000051E-2"/>
                  <c:y val="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888888888888884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111111111111012E-2"/>
                  <c:y val="9.722222222222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'[Детская смертность графики для УППР-2012.xlsx]Лист1'!$A$73:$A$76</c:f>
              <c:strCache>
                <c:ptCount val="4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  <c:pt idx="3">
                  <c:v>2012 год</c:v>
                </c:pt>
              </c:strCache>
            </c:strRef>
          </c:cat>
          <c:val>
            <c:numRef>
              <c:f>'[Детская смертность графики для УППР-2012.xlsx]Лист1'!$B$73:$B$76</c:f>
              <c:numCache>
                <c:formatCode>General</c:formatCode>
                <c:ptCount val="4"/>
                <c:pt idx="0">
                  <c:v>537</c:v>
                </c:pt>
                <c:pt idx="1">
                  <c:v>484</c:v>
                </c:pt>
                <c:pt idx="2">
                  <c:v>515</c:v>
                </c:pt>
                <c:pt idx="3">
                  <c:v>517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675840"/>
        <c:axId val="87623360"/>
      </c:lineChart>
      <c:catAx>
        <c:axId val="1366758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7623360"/>
        <c:crosses val="autoZero"/>
        <c:auto val="1"/>
        <c:lblAlgn val="ctr"/>
        <c:lblOffset val="100"/>
        <c:noMultiLvlLbl val="0"/>
      </c:catAx>
      <c:valAx>
        <c:axId val="876233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6675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Численность детского населения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dLbls>
            <c:dLbl>
              <c:idx val="0"/>
              <c:layout>
                <c:manualLayout>
                  <c:x val="-9.7222222222222224E-2"/>
                  <c:y val="-5.1241837091182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166666666666666E-2"/>
                  <c:y val="6.9760375516200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611111111111111E-2"/>
                  <c:y val="-6.5209749805165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833333333333334"/>
                  <c:y val="6.5051732014726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222222222222221E-2"/>
                  <c:y val="-9.7222147572850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Лист1!$A$25:$A$29</c:f>
              <c:strCache>
                <c:ptCount val="5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  <c:pt idx="3">
                  <c:v>2011 год</c:v>
                </c:pt>
                <c:pt idx="4">
                  <c:v>2012 год</c:v>
                </c:pt>
              </c:strCache>
            </c:strRef>
          </c:cat>
          <c:val>
            <c:numRef>
              <c:f>Лист1!$B$25:$B$29</c:f>
              <c:numCache>
                <c:formatCode>General</c:formatCode>
                <c:ptCount val="5"/>
                <c:pt idx="0">
                  <c:v>536474</c:v>
                </c:pt>
                <c:pt idx="1">
                  <c:v>529807</c:v>
                </c:pt>
                <c:pt idx="2">
                  <c:v>528845</c:v>
                </c:pt>
                <c:pt idx="3">
                  <c:v>524114</c:v>
                </c:pt>
                <c:pt idx="4">
                  <c:v>522000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676352"/>
        <c:axId val="96591168"/>
      </c:lineChart>
      <c:catAx>
        <c:axId val="1366763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6591168"/>
        <c:crosses val="autoZero"/>
        <c:auto val="1"/>
        <c:lblAlgn val="ctr"/>
        <c:lblOffset val="100"/>
        <c:noMultiLvlLbl val="0"/>
      </c:catAx>
      <c:valAx>
        <c:axId val="965911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6676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Количество несовершеннолетних, совершивших преступления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'[Детская смертность графики для УППР-2012.xlsx]Лист3'!$A$2</c:f>
              <c:strCache>
                <c:ptCount val="1"/>
                <c:pt idx="0">
                  <c:v>Количество несовершеннолетних, совершивших преступления </c:v>
                </c:pt>
              </c:strCache>
            </c:strRef>
          </c:tx>
          <c:dLbls>
            <c:dLbl>
              <c:idx val="0"/>
              <c:layout>
                <c:manualLayout>
                  <c:x val="-5.6674872900061249E-2"/>
                  <c:y val="8.8572301490310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014898049675899E-2"/>
                  <c:y val="-8.1997635183392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7709595688974E-2"/>
                  <c:y val="9.5475502721919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965247715838852E-2"/>
                  <c:y val="-0.114986826860507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532697940150206E-2"/>
                  <c:y val="0.115541130350595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'[Детская смертность графики для УППР-2012.xlsx]Лист3'!$B$1:$F$1</c:f>
              <c:strCache>
                <c:ptCount val="5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  <c:pt idx="3">
                  <c:v>2011 год</c:v>
                </c:pt>
                <c:pt idx="4">
                  <c:v>2012 год</c:v>
                </c:pt>
              </c:strCache>
            </c:strRef>
          </c:cat>
          <c:val>
            <c:numRef>
              <c:f>'[Детская смертность графики для УППР-2012.xlsx]Лист3'!$B$2:$F$2</c:f>
              <c:numCache>
                <c:formatCode>General</c:formatCode>
                <c:ptCount val="5"/>
                <c:pt idx="0">
                  <c:v>3385</c:v>
                </c:pt>
                <c:pt idx="1">
                  <c:v>2686</c:v>
                </c:pt>
                <c:pt idx="2">
                  <c:v>2195</c:v>
                </c:pt>
                <c:pt idx="3">
                  <c:v>2093</c:v>
                </c:pt>
                <c:pt idx="4">
                  <c:v>1846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410112"/>
        <c:axId val="87626816"/>
      </c:lineChart>
      <c:catAx>
        <c:axId val="1364101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7626816"/>
        <c:crosses val="autoZero"/>
        <c:auto val="1"/>
        <c:lblAlgn val="ctr"/>
        <c:lblOffset val="100"/>
        <c:noMultiLvlLbl val="0"/>
      </c:catAx>
      <c:valAx>
        <c:axId val="876268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6410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Удельный вес</a:t>
            </a:r>
          </a:p>
          <a:p>
            <a:pPr>
              <a:defRPr/>
            </a:pPr>
            <a:r>
              <a:rPr lang="ru-RU" dirty="0"/>
              <a:t>подростковой преступности (%) </a:t>
            </a:r>
          </a:p>
        </c:rich>
      </c:tx>
      <c:layout>
        <c:manualLayout>
          <c:xMode val="edge"/>
          <c:yMode val="edge"/>
          <c:x val="0.3178013365132159"/>
          <c:y val="3.1027682747893911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'[Детская смертность графики для УППР-2012.xlsx]Лист3'!$B$6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0"/>
              <c:layout>
                <c:manualLayout>
                  <c:x val="-3.4809061704475237E-2"/>
                  <c:y val="-8.3333173708668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177205951814235E-2"/>
                  <c:y val="0.103304134789621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920260285365522E-2"/>
                  <c:y val="-8.3333652582663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463069127263591E-2"/>
                  <c:y val="0.138341908370334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2031350815352119E-2"/>
                  <c:y val="-0.104756080741986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'[Детская смертность графики для УППР-2012.xlsx]Лист3'!$A$7:$A$11</c:f>
              <c:strCache>
                <c:ptCount val="5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  <c:pt idx="3">
                  <c:v>2011 год</c:v>
                </c:pt>
                <c:pt idx="4">
                  <c:v>2012 год</c:v>
                </c:pt>
              </c:strCache>
            </c:strRef>
          </c:cat>
          <c:val>
            <c:numRef>
              <c:f>'[Детская смертность графики для УППР-2012.xlsx]Лист3'!$B$7:$B$11</c:f>
              <c:numCache>
                <c:formatCode>General</c:formatCode>
                <c:ptCount val="5"/>
                <c:pt idx="0">
                  <c:v>7.7</c:v>
                </c:pt>
                <c:pt idx="1">
                  <c:v>6.5</c:v>
                </c:pt>
                <c:pt idx="2">
                  <c:v>6</c:v>
                </c:pt>
                <c:pt idx="3">
                  <c:v>6.5</c:v>
                </c:pt>
                <c:pt idx="4">
                  <c:v>5.6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412672"/>
        <c:axId val="137208384"/>
      </c:lineChart>
      <c:catAx>
        <c:axId val="1364126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7208384"/>
        <c:crosses val="autoZero"/>
        <c:auto val="1"/>
        <c:lblAlgn val="ctr"/>
        <c:lblOffset val="100"/>
        <c:noMultiLvlLbl val="0"/>
      </c:catAx>
      <c:valAx>
        <c:axId val="1372083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64126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627324204117429E-2"/>
          <c:y val="3.2341047340626004E-2"/>
          <c:w val="0.92237267579588256"/>
          <c:h val="0.674252635943843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Лист1!$B$34</c:f>
              <c:strCache>
                <c:ptCount val="1"/>
                <c:pt idx="0">
                  <c:v>Количество  несовершеннолетних беременных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Лист1!$A$35:$A$48</c:f>
              <c:strCache>
                <c:ptCount val="14"/>
                <c:pt idx="0">
                  <c:v>Кировская область</c:v>
                </c:pt>
                <c:pt idx="1">
                  <c:v>Нижегородская область</c:v>
                </c:pt>
                <c:pt idx="2">
                  <c:v>Оренбургская область</c:v>
                </c:pt>
                <c:pt idx="3">
                  <c:v>Пензенская область</c:v>
                </c:pt>
                <c:pt idx="4">
                  <c:v>Пермский край</c:v>
                </c:pt>
                <c:pt idx="5">
                  <c:v>Республика Башкортостан</c:v>
                </c:pt>
                <c:pt idx="6">
                  <c:v>Республика Марий Эл</c:v>
                </c:pt>
                <c:pt idx="7">
                  <c:v>Республика Мордовия</c:v>
                </c:pt>
                <c:pt idx="8">
                  <c:v>Республика Татарстан</c:v>
                </c:pt>
                <c:pt idx="9">
                  <c:v>Самарская область</c:v>
                </c:pt>
                <c:pt idx="10">
                  <c:v>Саратовская область</c:v>
                </c:pt>
                <c:pt idx="11">
                  <c:v>Удмуртская республика</c:v>
                </c:pt>
                <c:pt idx="12">
                  <c:v>Ульяновская область</c:v>
                </c:pt>
                <c:pt idx="13">
                  <c:v>Чувашская Республика</c:v>
                </c:pt>
              </c:strCache>
            </c:strRef>
          </c:cat>
          <c:val>
            <c:numRef>
              <c:f>Лист1!$B$35:$B$48</c:f>
              <c:numCache>
                <c:formatCode>General</c:formatCode>
                <c:ptCount val="14"/>
                <c:pt idx="0">
                  <c:v>311</c:v>
                </c:pt>
                <c:pt idx="1">
                  <c:v>282</c:v>
                </c:pt>
                <c:pt idx="2">
                  <c:v>362</c:v>
                </c:pt>
                <c:pt idx="3">
                  <c:v>233</c:v>
                </c:pt>
                <c:pt idx="4">
                  <c:v>654</c:v>
                </c:pt>
                <c:pt idx="5">
                  <c:v>1019</c:v>
                </c:pt>
                <c:pt idx="6">
                  <c:v>165</c:v>
                </c:pt>
                <c:pt idx="7">
                  <c:v>142</c:v>
                </c:pt>
                <c:pt idx="8">
                  <c:v>599</c:v>
                </c:pt>
                <c:pt idx="9">
                  <c:v>676</c:v>
                </c:pt>
                <c:pt idx="10">
                  <c:v>506</c:v>
                </c:pt>
                <c:pt idx="11">
                  <c:v>385</c:v>
                </c:pt>
                <c:pt idx="12">
                  <c:v>234</c:v>
                </c:pt>
                <c:pt idx="13">
                  <c:v>469</c:v>
                </c:pt>
              </c:numCache>
            </c:numRef>
          </c:val>
        </c:ser>
        <c:ser>
          <c:idx val="1"/>
          <c:order val="1"/>
          <c:tx>
            <c:strRef>
              <c:f>Лист1!$C$34</c:f>
              <c:strCache>
                <c:ptCount val="1"/>
                <c:pt idx="0">
                  <c:v>Количество абортов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965810355231142E-2"/>
                  <c:y val="7.18778009467872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65810355231124E-2"/>
                  <c:y val="1.6771486887583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2564088759124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8376059172749288E-3"/>
                  <c:y val="1.6771486887583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384613313868589E-2"/>
                  <c:y val="1.1979633491131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256408875912455E-2"/>
                  <c:y val="1.1979633491131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256408875912393E-2"/>
                  <c:y val="1.4375560189357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1965810355231124E-2"/>
                  <c:y val="1.4375560189357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6752118345498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19658103552311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837605917274928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19658103552311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1965810355231124E-2"/>
                  <c:y val="-2.39592669822624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5.12820443795619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Лист1!$A$35:$A$48</c:f>
              <c:strCache>
                <c:ptCount val="14"/>
                <c:pt idx="0">
                  <c:v>Кировская область</c:v>
                </c:pt>
                <c:pt idx="1">
                  <c:v>Нижегородская область</c:v>
                </c:pt>
                <c:pt idx="2">
                  <c:v>Оренбургская область</c:v>
                </c:pt>
                <c:pt idx="3">
                  <c:v>Пензенская область</c:v>
                </c:pt>
                <c:pt idx="4">
                  <c:v>Пермский край</c:v>
                </c:pt>
                <c:pt idx="5">
                  <c:v>Республика Башкортостан</c:v>
                </c:pt>
                <c:pt idx="6">
                  <c:v>Республика Марий Эл</c:v>
                </c:pt>
                <c:pt idx="7">
                  <c:v>Республика Мордовия</c:v>
                </c:pt>
                <c:pt idx="8">
                  <c:v>Республика Татарстан</c:v>
                </c:pt>
                <c:pt idx="9">
                  <c:v>Самарская область</c:v>
                </c:pt>
                <c:pt idx="10">
                  <c:v>Саратовская область</c:v>
                </c:pt>
                <c:pt idx="11">
                  <c:v>Удмуртская республика</c:v>
                </c:pt>
                <c:pt idx="12">
                  <c:v>Ульяновская область</c:v>
                </c:pt>
                <c:pt idx="13">
                  <c:v>Чувашская Республика</c:v>
                </c:pt>
              </c:strCache>
            </c:strRef>
          </c:cat>
          <c:val>
            <c:numRef>
              <c:f>Лист1!$C$35:$C$48</c:f>
              <c:numCache>
                <c:formatCode>General</c:formatCode>
                <c:ptCount val="14"/>
                <c:pt idx="0">
                  <c:v>187</c:v>
                </c:pt>
                <c:pt idx="1">
                  <c:v>275</c:v>
                </c:pt>
                <c:pt idx="2">
                  <c:v>167</c:v>
                </c:pt>
                <c:pt idx="3">
                  <c:v>93</c:v>
                </c:pt>
                <c:pt idx="4">
                  <c:v>652</c:v>
                </c:pt>
                <c:pt idx="5">
                  <c:v>288</c:v>
                </c:pt>
                <c:pt idx="6">
                  <c:v>112</c:v>
                </c:pt>
                <c:pt idx="7">
                  <c:v>142</c:v>
                </c:pt>
                <c:pt idx="8">
                  <c:v>315</c:v>
                </c:pt>
                <c:pt idx="9">
                  <c:v>314</c:v>
                </c:pt>
                <c:pt idx="10">
                  <c:v>204</c:v>
                </c:pt>
                <c:pt idx="11">
                  <c:v>246</c:v>
                </c:pt>
                <c:pt idx="12">
                  <c:v>102</c:v>
                </c:pt>
                <c:pt idx="13">
                  <c:v>190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548800"/>
        <c:axId val="177614208"/>
      </c:barChart>
      <c:catAx>
        <c:axId val="1775488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77614208"/>
        <c:crosses val="autoZero"/>
        <c:auto val="1"/>
        <c:lblAlgn val="ctr"/>
        <c:lblOffset val="100"/>
        <c:noMultiLvlLbl val="0"/>
      </c:catAx>
      <c:valAx>
        <c:axId val="177614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75488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7.9963959225478026E-2"/>
          <c:w val="0.3751366647533082"/>
          <c:h val="0.20925910588920668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BAA7E-413E-440C-8101-F601750884D1}" type="datetimeFigureOut">
              <a:rPr lang="ru-RU" smtClean="0"/>
              <a:t>18.06.2013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CF0FB-9097-49B6-B954-75DDE2381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114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96A7337E-80B0-486A-BB76-D5E9ED1F17FE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8FE6BA5-F4AA-457C-8411-41719B736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4D85-7FE6-4B21-B84B-1B85E196FB13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680CF-1CEE-49E7-B5B0-1BE028D80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DEF7-65AD-4D94-BB44-E2EA94C4F593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34FCE-46A7-495D-B843-41FFCAAA1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6347C-9F65-46A5-B815-7F17BBEF7B96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D3C8A-2079-47C7-B1D9-04EC83705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A3477-2569-40F2-BD8C-35E3C2DEF519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D83C5-165E-4CE3-AA29-D935DC829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46266-C6D0-439E-BE9C-0FE5A6D9F6F1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43D4-096C-40A9-B4E8-9A5610241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1113B-000D-4870-A701-F19E13CE415C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42644-6D2D-465F-AC62-97703016D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163C3-F1EF-4890-9BE4-0B8D9277BFA8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B579-B861-4A90-B8C6-D9EE6E249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01A55-6FAD-4D35-B823-1B4188B7B35E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43E65-2622-44BF-9850-EE08AF68E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F0C57-5EE8-4326-B97F-EDB29354EB38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5C3AC-2D0A-48BC-A018-8A3220FF5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D49DF-2D0A-4C6D-853D-2DAC97A4F5B7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5712-ED93-49B3-8933-F5D249365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BC7C2112-E295-4EFB-96B8-484B75823045}" type="datetimeFigureOut">
              <a:rPr lang="ru-RU"/>
              <a:pPr>
                <a:defRPr/>
              </a:pPr>
              <a:t>18.06.2013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76664E90-AAA2-459F-AF97-CF1FA9DFA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22" r:id="rId8"/>
    <p:sldLayoutId id="2147483823" r:id="rId9"/>
    <p:sldLayoutId id="2147483819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975" y="476250"/>
            <a:ext cx="4962525" cy="460851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ЕЖЕГОДНЫЙ СПЕЦИАЛЬНЫЙ ДОКЛАД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«О СОБЛЮДЕНИИ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ПРАВ ДЕТЕЙ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ПЕРМСКОМ КРАЕ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В 2012 ГОДУ»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3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2382838"/>
            <a:ext cx="3297237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819187" y="591146"/>
            <a:ext cx="5903887" cy="110966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Уровень Преступности несовершеннолетних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10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9968" y="692150"/>
            <a:ext cx="887619" cy="100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638883"/>
              </p:ext>
            </p:extLst>
          </p:nvPr>
        </p:nvGraphicFramePr>
        <p:xfrm>
          <a:off x="500683" y="1844824"/>
          <a:ext cx="813690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8842812"/>
              </p:ext>
            </p:extLst>
          </p:nvPr>
        </p:nvGraphicFramePr>
        <p:xfrm>
          <a:off x="539552" y="4365104"/>
          <a:ext cx="8098035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874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024687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Детский </a:t>
            </a:r>
            <a:b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телефон доверия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098035" cy="4176464"/>
          </a:xfrm>
        </p:spPr>
        <p:txBody>
          <a:bodyPr/>
          <a:lstStyle/>
          <a:p>
            <a:r>
              <a:rPr lang="ru-RU" sz="2800" dirty="0" smtClean="0"/>
              <a:t>В 2012 году поступило 11364  обращений, в том числе 10711 от детей и подростков</a:t>
            </a:r>
          </a:p>
          <a:p>
            <a:endParaRPr lang="ru-RU" sz="1200" dirty="0" smtClean="0"/>
          </a:p>
          <a:p>
            <a:r>
              <a:rPr lang="ru-RU" sz="2800" dirty="0" smtClean="0"/>
              <a:t>Чаще всего несовершеннолетние обращаются по проблемам:</a:t>
            </a:r>
          </a:p>
          <a:p>
            <a:pPr marL="527050" indent="-457200">
              <a:buFont typeface="+mj-lt"/>
              <a:buAutoNum type="arabicPeriod"/>
            </a:pPr>
            <a:r>
              <a:rPr lang="ru-RU" sz="2800" dirty="0" smtClean="0"/>
              <a:t>Отношений со сверстниками (3510)</a:t>
            </a:r>
          </a:p>
          <a:p>
            <a:pPr marL="527050" indent="-457200">
              <a:buFont typeface="+mj-lt"/>
              <a:buAutoNum type="arabicPeriod"/>
            </a:pPr>
            <a:r>
              <a:rPr lang="ru-RU" sz="2800" dirty="0" smtClean="0"/>
              <a:t>Детско - родительские отношения (682)</a:t>
            </a:r>
          </a:p>
          <a:p>
            <a:pPr marL="527050" indent="-457200">
              <a:buFont typeface="+mj-lt"/>
              <a:buAutoNum type="arabicPeriod"/>
            </a:pPr>
            <a:r>
              <a:rPr lang="ru-RU" sz="2800" dirty="0" smtClean="0"/>
              <a:t>Жестокое обращение (355)</a:t>
            </a:r>
            <a:endParaRPr lang="ru-RU" sz="2800" dirty="0"/>
          </a:p>
        </p:txBody>
      </p:sp>
      <p:pic>
        <p:nvPicPr>
          <p:cNvPr id="5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9968" y="692150"/>
            <a:ext cx="887619" cy="100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57808"/>
            <a:ext cx="7024687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Считаю необходимым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098035" cy="2088232"/>
          </a:xfrm>
        </p:spPr>
        <p:txBody>
          <a:bodyPr/>
          <a:lstStyle/>
          <a:p>
            <a:r>
              <a:rPr lang="ru-RU" sz="2800" dirty="0" smtClean="0"/>
              <a:t>Разработать </a:t>
            </a:r>
            <a:r>
              <a:rPr lang="ru-RU" sz="2800" dirty="0" smtClean="0"/>
              <a:t>и </a:t>
            </a:r>
            <a:r>
              <a:rPr lang="ru-RU" sz="2800" dirty="0" smtClean="0"/>
              <a:t>принять  Закон </a:t>
            </a:r>
            <a:r>
              <a:rPr lang="ru-RU" sz="2800" dirty="0" smtClean="0"/>
              <a:t>Пермского края «О системе профилактики детского и семейного неблагополучия в </a:t>
            </a:r>
            <a:r>
              <a:rPr lang="ru-RU" sz="2800" dirty="0" smtClean="0"/>
              <a:t>Пермском </a:t>
            </a:r>
            <a:r>
              <a:rPr lang="ru-RU" sz="2800" dirty="0" smtClean="0"/>
              <a:t>крае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5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9968" y="692150"/>
            <a:ext cx="887619" cy="100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41" y="1196479"/>
            <a:ext cx="5616624" cy="4825082"/>
          </a:xfrm>
        </p:spPr>
        <p:txBody>
          <a:bodyPr/>
          <a:lstStyle/>
          <a:p>
            <a:r>
              <a:rPr lang="ru-RU" sz="2000" dirty="0"/>
              <a:t>С целью анализа реализации положений Национальной стратегии в отношении детей с ограниченными возможностями здоровья и детей с инвалидностью на уровне Пермского края, Уполномоченный </a:t>
            </a:r>
            <a:r>
              <a:rPr lang="ru-RU" sz="2000" dirty="0" smtClean="0"/>
              <a:t>подготовил </a:t>
            </a:r>
            <a:r>
              <a:rPr lang="ru-RU" sz="2000" dirty="0" smtClean="0"/>
              <a:t>специальный </a:t>
            </a:r>
            <a:r>
              <a:rPr lang="ru-RU" sz="2000" dirty="0"/>
              <a:t>доклад «Обеспечение прав детей с инвалидностью в Пермском крае: проблемы и рекомендации по улучшению положения семей, воспитывающих детей с инвалидностью» и </a:t>
            </a:r>
            <a:r>
              <a:rPr lang="ru-RU" sz="2000" dirty="0" smtClean="0"/>
              <a:t>представил </a:t>
            </a:r>
            <a:r>
              <a:rPr lang="ru-RU" sz="2000" dirty="0"/>
              <a:t>в нем рекомендации по улучшению положения детей с инвалидностью в Пермском крае. </a:t>
            </a:r>
          </a:p>
        </p:txBody>
      </p:sp>
      <p:pic>
        <p:nvPicPr>
          <p:cNvPr id="5" name="Рисунок 4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692150"/>
            <a:ext cx="681211" cy="77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C:\Users\esistomina\Pictures\img0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810" y="1628800"/>
            <a:ext cx="297735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687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Здоровье детей: </a:t>
            </a:r>
            <a:b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беременности и аборты</a:t>
            </a:r>
          </a:p>
        </p:txBody>
      </p:sp>
      <p:pic>
        <p:nvPicPr>
          <p:cNvPr id="6" name="Рисунок 5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9968" y="692150"/>
            <a:ext cx="887619" cy="100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40509"/>
              </p:ext>
            </p:extLst>
          </p:nvPr>
        </p:nvGraphicFramePr>
        <p:xfrm>
          <a:off x="611560" y="1196479"/>
          <a:ext cx="8026027" cy="530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5" y="1484784"/>
            <a:ext cx="8170042" cy="4896544"/>
          </a:xfrm>
        </p:spPr>
        <p:txBody>
          <a:bodyPr/>
          <a:lstStyle/>
          <a:p>
            <a:r>
              <a:rPr lang="ru-RU" sz="2800" dirty="0" smtClean="0"/>
              <a:t>Принятие мер по ранней профилактике вступления в половые в отношения несовершеннолетними, профилактике ранней беременности, абортов и отказов от новорожденных детей (например, региональная образовательная программа «</a:t>
            </a:r>
            <a:r>
              <a:rPr lang="ru-RU" sz="2800" dirty="0" err="1" smtClean="0"/>
              <a:t>Семьеведение</a:t>
            </a:r>
            <a:r>
              <a:rPr lang="ru-RU" sz="2800" dirty="0" smtClean="0"/>
              <a:t>», услуги для беременных несовершеннолетних девочек «Маленькая мама», развитие сети подростковых поликлиник, дружественных к молодежи)</a:t>
            </a:r>
            <a:endParaRPr lang="ru-RU" sz="2800" dirty="0"/>
          </a:p>
        </p:txBody>
      </p:sp>
      <p:pic>
        <p:nvPicPr>
          <p:cNvPr id="6" name="Рисунок 5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9968" y="692150"/>
            <a:ext cx="887619" cy="100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67544" y="166595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Считаю необходимым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57461" y="368387"/>
            <a:ext cx="7654225" cy="165618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Права </a:t>
            </a: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детей-сирот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 детей</a:t>
            </a: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оставшихся без попечения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родителей в замещающих семьях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683568" y="2132856"/>
            <a:ext cx="7704856" cy="4464496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 </a:t>
            </a:r>
            <a:r>
              <a:rPr lang="ru-RU" dirty="0" err="1" smtClean="0"/>
              <a:t>Прикамье</a:t>
            </a:r>
            <a:r>
              <a:rPr lang="ru-RU" dirty="0" smtClean="0"/>
              <a:t>  продолжилась планомерная работа по обеспечению права каждого ребенка жить и воспитываться в семье и  </a:t>
            </a:r>
            <a:r>
              <a:rPr lang="ru-RU" dirty="0" err="1" smtClean="0"/>
              <a:t>деинституализации</a:t>
            </a:r>
            <a:r>
              <a:rPr lang="ru-RU" dirty="0" smtClean="0"/>
              <a:t> детей-сирот, детей, оставшихся без попечения родителей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Снижение показателей по основным причинам сиротства (лишение родителей родительских прав, уклонение родителей от воспитания)</a:t>
            </a:r>
          </a:p>
          <a:p>
            <a:pPr indent="-274320" eaLnBrk="1" fontAlgn="auto" hangingPunct="1">
              <a:spcAft>
                <a:spcPts val="0"/>
              </a:spcAft>
              <a:buNone/>
              <a:defRPr/>
            </a:pPr>
            <a:endParaRPr lang="ru-RU" dirty="0" smtClean="0"/>
          </a:p>
        </p:txBody>
      </p:sp>
      <p:pic>
        <p:nvPicPr>
          <p:cNvPr id="5" name="Рисунок 4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7877" y="692150"/>
            <a:ext cx="887619" cy="100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5112568"/>
          </a:xfrm>
        </p:spPr>
        <p:txBody>
          <a:bodyPr/>
          <a:lstStyle/>
          <a:p>
            <a:r>
              <a:rPr lang="ru-RU" sz="2000" dirty="0" smtClean="0"/>
              <a:t>привести </a:t>
            </a:r>
            <a:r>
              <a:rPr lang="ru-RU" sz="2000" dirty="0"/>
              <a:t>в соответствие с </a:t>
            </a:r>
            <a:r>
              <a:rPr lang="ru-RU" sz="2000" dirty="0" err="1"/>
              <a:t>САНПиН</a:t>
            </a:r>
            <a:r>
              <a:rPr lang="ru-RU" sz="2000" dirty="0"/>
              <a:t> нормативы содержания детей-сирот, детей, оставшихся без попечения родителей, а также дифференцировать возраст детей для расчета нормативов содержания (от 6 до 12 лет, от 12 до 16 лет, от 16 до 18 лет); </a:t>
            </a:r>
          </a:p>
          <a:p>
            <a:r>
              <a:rPr lang="ru-RU" sz="2000" dirty="0" smtClean="0"/>
              <a:t>пересмотреть </a:t>
            </a:r>
            <a:r>
              <a:rPr lang="ru-RU" sz="2000" dirty="0"/>
              <a:t>размер компенсации оплаты за жилищно-коммунальные услуги на воспитанников замещающих семей (в настоящее время он составляет 5% от ежемесячного размера на содержание одного ребенка в приемной семье – в пределах 350 рублей); </a:t>
            </a:r>
          </a:p>
          <a:p>
            <a:r>
              <a:rPr lang="ru-RU" sz="2000" dirty="0" smtClean="0"/>
              <a:t>ввести </a:t>
            </a:r>
            <a:r>
              <a:rPr lang="ru-RU" sz="2000" dirty="0"/>
              <a:t>кратность выплаты пособия на приобретение мебели для детей-сирот, проживающих в приемных семьях (не реже 1 раза в 5 лет); </a:t>
            </a:r>
          </a:p>
          <a:p>
            <a:r>
              <a:rPr lang="ru-RU" sz="2000" dirty="0" smtClean="0"/>
              <a:t>увеличить </a:t>
            </a:r>
            <a:r>
              <a:rPr lang="ru-RU" sz="2000" dirty="0"/>
              <a:t>размер ежемесячной выплаты на культурно-массовую работу с воспитанниками (сейчас этот размер составляет 4% (около 300 рублей) в месяц).</a:t>
            </a:r>
          </a:p>
          <a:p>
            <a:endParaRPr lang="ru-RU" sz="2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95536" y="116632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Считаю необходимым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644009" y="-119705"/>
            <a:ext cx="3456384" cy="72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Гарантии</a:t>
            </a:r>
          </a:p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замещающим семьям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Рисунок 5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7877" y="692150"/>
            <a:ext cx="887619" cy="100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4414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42051" cy="5256584"/>
          </a:xfrm>
        </p:spPr>
        <p:txBody>
          <a:bodyPr rtlCol="0">
            <a:normAutofit fontScale="85000" lnSpcReduction="20000"/>
          </a:bodyPr>
          <a:lstStyle/>
          <a:p>
            <a:r>
              <a:rPr lang="ru-RU" dirty="0" smtClean="0"/>
              <a:t>отменить </a:t>
            </a:r>
            <a:r>
              <a:rPr lang="ru-RU" dirty="0"/>
              <a:t>плату за прохождение медкомиссии при оформлении документов на опеку и при создании приемной семьи;</a:t>
            </a:r>
          </a:p>
          <a:p>
            <a:r>
              <a:rPr lang="ru-RU" dirty="0" smtClean="0"/>
              <a:t> </a:t>
            </a:r>
            <a:r>
              <a:rPr lang="ru-RU" dirty="0"/>
              <a:t>распространить на приемные семьи, проживающие в сельской местности льготу по предоставлению дополнительно 150 </a:t>
            </a:r>
            <a:r>
              <a:rPr lang="ru-RU" dirty="0" err="1"/>
              <a:t>куб.м</a:t>
            </a:r>
            <a:r>
              <a:rPr lang="ru-RU" dirty="0"/>
              <a:t>. леса для строительства дома и надворных построек, не имеющим в собственности землю так же как и многодетным семьям бесплатно предоставлять земельные участки, если в приемной семье воспитывается более трех детей;</a:t>
            </a:r>
          </a:p>
          <a:p>
            <a:r>
              <a:rPr lang="ru-RU" dirty="0" smtClean="0"/>
              <a:t> </a:t>
            </a:r>
            <a:r>
              <a:rPr lang="ru-RU" dirty="0"/>
              <a:t>отменить необходимость собирать пакет документов для оформления </a:t>
            </a:r>
            <a:r>
              <a:rPr lang="ru-RU" dirty="0" err="1"/>
              <a:t>постинтернатного</a:t>
            </a:r>
            <a:r>
              <a:rPr lang="ru-RU" dirty="0"/>
              <a:t> сопровождения на детей, достигших возраста 16 лет, если ребенок до достижения указанного возраста проживал в этой же семье;</a:t>
            </a:r>
          </a:p>
          <a:p>
            <a:r>
              <a:rPr lang="ru-RU" dirty="0" smtClean="0"/>
              <a:t> </a:t>
            </a:r>
            <a:r>
              <a:rPr lang="ru-RU" dirty="0"/>
              <a:t>ввести удостоверение приемного родителя единого образца;</a:t>
            </a:r>
          </a:p>
          <a:p>
            <a:r>
              <a:rPr lang="ru-RU" dirty="0" smtClean="0"/>
              <a:t> </a:t>
            </a:r>
            <a:r>
              <a:rPr lang="ru-RU" dirty="0"/>
              <a:t>учредить краевую награду для приемных родителей, достойно воспитавших детей-сирот, детей, оставшихся без попечения родителей.</a:t>
            </a:r>
          </a:p>
          <a:p>
            <a:pPr indent="-274320" eaLnBrk="1" fontAlgn="auto" hangingPunct="1">
              <a:spcAft>
                <a:spcPts val="0"/>
              </a:spcAft>
              <a:buNone/>
              <a:defRPr/>
            </a:pPr>
            <a:endParaRPr lang="ru-RU" dirty="0" smtClean="0"/>
          </a:p>
        </p:txBody>
      </p:sp>
      <p:pic>
        <p:nvPicPr>
          <p:cNvPr id="5" name="Рисунок 4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0069" y="692150"/>
            <a:ext cx="697518" cy="79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644009" y="-119705"/>
            <a:ext cx="3456384" cy="72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Гарантии</a:t>
            </a:r>
          </a:p>
          <a:p>
            <a:pPr algn="ctr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замещающим семьям</a:t>
            </a:r>
            <a:endParaRPr lang="ru-RU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9944" y="273050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Считаю необходимым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7616" y="692697"/>
            <a:ext cx="839972" cy="9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27633" y="404664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Обеспечение 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eaLnBrk="1" hangingPunct="1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права 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участие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60895"/>
              </p:ext>
            </p:extLst>
          </p:nvPr>
        </p:nvGraphicFramePr>
        <p:xfrm>
          <a:off x="427633" y="2420887"/>
          <a:ext cx="8180109" cy="421130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6592120"/>
                <a:gridCol w="1587989"/>
              </a:tblGrid>
              <a:tr h="802154"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Число детских общественных и школьных организаций и иных объединений самоуправления детей, форм участия в управлении образовательным </a:t>
                      </a:r>
                      <a:r>
                        <a:rPr lang="ru-RU" sz="1400" dirty="0" smtClean="0">
                          <a:effectLst/>
                        </a:rPr>
                        <a:t>учреждением</a:t>
                      </a:r>
                      <a:endParaRPr lang="ru-RU" sz="1400" dirty="0">
                        <a:effectLst/>
                      </a:endParaRPr>
                    </a:p>
                  </a:txBody>
                  <a:tcPr marL="50120" marR="501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960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20" marR="50120" marT="0" marB="0"/>
                </a:tc>
              </a:tr>
              <a:tr h="601615"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Численность детей в детских общественных и школьных </a:t>
                      </a:r>
                      <a:r>
                        <a:rPr lang="ru-RU" sz="1400" dirty="0" smtClean="0">
                          <a:effectLst/>
                        </a:rPr>
                        <a:t>организациях</a:t>
                      </a:r>
                      <a:endParaRPr lang="ru-RU" sz="1400" dirty="0">
                        <a:effectLst/>
                      </a:endParaRPr>
                    </a:p>
                  </a:txBody>
                  <a:tcPr marL="50120" marR="501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39 809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20" marR="50120" marT="0" marB="0"/>
                </a:tc>
              </a:tr>
              <a:tr h="601615"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детей в детских общественных и школьных организациях от общей численности обучающихся </a:t>
                      </a:r>
                      <a:r>
                        <a:rPr lang="ru-RU" sz="1400" dirty="0" smtClean="0">
                          <a:effectLst/>
                        </a:rPr>
                        <a:t>(%)</a:t>
                      </a:r>
                      <a:endParaRPr lang="ru-RU" sz="1400" dirty="0">
                        <a:effectLst/>
                      </a:endParaRPr>
                    </a:p>
                  </a:txBody>
                  <a:tcPr marL="50120" marR="501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37,5%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20" marR="50120" marT="0" marB="0"/>
                </a:tc>
              </a:tr>
              <a:tr h="802154"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детей (школьников), охваченных действиями органов детского самоуправления, школьных советов и общественных организаций (участие в мероприятиях, акциях и пр.) </a:t>
                      </a:r>
                      <a:r>
                        <a:rPr lang="en-US" sz="1400" dirty="0" smtClean="0">
                          <a:effectLst/>
                        </a:rPr>
                        <a:t>(%)</a:t>
                      </a:r>
                      <a:endParaRPr lang="ru-RU" sz="1400" dirty="0">
                        <a:effectLst/>
                      </a:endParaRPr>
                    </a:p>
                  </a:txBody>
                  <a:tcPr marL="50120" marR="501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56%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20" marR="50120" marT="0" marB="0"/>
                </a:tc>
              </a:tr>
              <a:tr h="401077"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Число решений, в которых принимали участие </a:t>
                      </a:r>
                      <a:r>
                        <a:rPr lang="ru-RU" sz="1400" dirty="0" smtClean="0">
                          <a:effectLst/>
                        </a:rPr>
                        <a:t>дети</a:t>
                      </a:r>
                      <a:endParaRPr lang="ru-RU" sz="1400" dirty="0">
                        <a:effectLst/>
                      </a:endParaRPr>
                    </a:p>
                  </a:txBody>
                  <a:tcPr marL="50120" marR="501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3304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20" marR="50120" marT="0" marB="0"/>
                </a:tc>
              </a:tr>
              <a:tr h="401077"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Число решений, принятых по инициативе детей </a:t>
                      </a:r>
                    </a:p>
                  </a:txBody>
                  <a:tcPr marL="50120" marR="501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1302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20" marR="50120" marT="0" marB="0"/>
                </a:tc>
              </a:tr>
              <a:tr h="601615"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Численность и доля детей, участвующих хотя бы в одном мероприятии, направленном на позитивные изменения в </a:t>
                      </a:r>
                      <a:r>
                        <a:rPr lang="ru-RU" sz="1400" dirty="0" smtClean="0">
                          <a:effectLst/>
                        </a:rPr>
                        <a:t>районе</a:t>
                      </a:r>
                      <a:endParaRPr lang="ru-RU" sz="1400" dirty="0">
                        <a:effectLst/>
                      </a:endParaRPr>
                    </a:p>
                  </a:txBody>
                  <a:tcPr marL="50120" marR="501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105109/49,6</a:t>
                      </a:r>
                      <a:r>
                        <a:rPr lang="ru-RU" sz="140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120" marR="50120" marT="0" marB="0"/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27633" y="1493322"/>
            <a:ext cx="82099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Информация об участии учащихся образовательных учреждений Пермского края в принятии решений (по данным Министерства образования Пермского края за 2012 год)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7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7456487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Нормативное правовое основание доклада</a:t>
            </a:r>
            <a:endParaRPr lang="ru-RU" b="1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395288" y="2492375"/>
            <a:ext cx="8497887" cy="3509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Доклад подготовлен в соответствии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со статьей 15 Закона Пермского края от  05.08.2007 года № 77-ПК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«Об Уполномоченном по правам человека в Пермском крае»</a:t>
            </a:r>
          </a:p>
        </p:txBody>
      </p:sp>
      <p:pic>
        <p:nvPicPr>
          <p:cNvPr id="5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9968" y="692150"/>
            <a:ext cx="887619" cy="100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7616" y="692697"/>
            <a:ext cx="839972" cy="9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27633" y="404664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Обеспечение 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eaLnBrk="1" hangingPunct="1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права 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участие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633" y="1647210"/>
            <a:ext cx="8209955" cy="4734118"/>
          </a:xfrm>
        </p:spPr>
        <p:txBody>
          <a:bodyPr/>
          <a:lstStyle/>
          <a:p>
            <a:r>
              <a:rPr lang="ru-RU" dirty="0" smtClean="0"/>
              <a:t>отсутствует система </a:t>
            </a:r>
            <a:r>
              <a:rPr lang="ru-RU" dirty="0"/>
              <a:t>взаимодействия с детскими общественными объединениями </a:t>
            </a:r>
            <a:r>
              <a:rPr lang="ru-RU" dirty="0" smtClean="0"/>
              <a:t>и органов </a:t>
            </a:r>
            <a:r>
              <a:rPr lang="ru-RU" dirty="0"/>
              <a:t>государственной власти и местного </a:t>
            </a:r>
            <a:r>
              <a:rPr lang="ru-RU" dirty="0" smtClean="0"/>
              <a:t>самоуправления;</a:t>
            </a:r>
          </a:p>
          <a:p>
            <a:r>
              <a:rPr lang="ru-RU" dirty="0" smtClean="0"/>
              <a:t>отсутствует системная государственная поддержка детских </a:t>
            </a:r>
            <a:r>
              <a:rPr lang="ru-RU" dirty="0"/>
              <a:t>и молодежных инициатив и </a:t>
            </a:r>
            <a:r>
              <a:rPr lang="ru-RU" dirty="0" smtClean="0"/>
              <a:t>проектов;</a:t>
            </a:r>
          </a:p>
          <a:p>
            <a:r>
              <a:rPr lang="ru-RU" dirty="0"/>
              <a:t>отсутствует</a:t>
            </a:r>
            <a:r>
              <a:rPr lang="ru-RU" dirty="0" smtClean="0"/>
              <a:t> система </a:t>
            </a:r>
            <a:r>
              <a:rPr lang="ru-RU" dirty="0"/>
              <a:t>работы по повышению квалификации и профессиональному развитию организаторов (вожатых) детских и молодежных общественных движений и объединений. </a:t>
            </a:r>
          </a:p>
        </p:txBody>
      </p:sp>
    </p:spTree>
    <p:extLst>
      <p:ext uri="{BB962C8B-B14F-4D97-AF65-F5344CB8AC3E}">
        <p14:creationId xmlns:p14="http://schemas.microsoft.com/office/powerpoint/2010/main" val="64987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7616" y="692697"/>
            <a:ext cx="839972" cy="9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1" cy="5593803"/>
          </a:xfrm>
        </p:spPr>
        <p:txBody>
          <a:bodyPr/>
          <a:lstStyle/>
          <a:p>
            <a:r>
              <a:rPr lang="ru-RU" sz="2000" dirty="0" smtClean="0"/>
              <a:t>предусмотреть </a:t>
            </a:r>
            <a:r>
              <a:rPr lang="ru-RU" sz="2000" dirty="0"/>
              <a:t>меры по расширению участия детей  </a:t>
            </a:r>
            <a:r>
              <a:rPr lang="ru-RU" sz="2000" dirty="0" smtClean="0"/>
              <a:t>в </a:t>
            </a:r>
            <a:r>
              <a:rPr lang="ru-RU" sz="2000" dirty="0"/>
              <a:t>работе средств массовой информации, обеспечение поддержки деятельности юных журналистов;</a:t>
            </a:r>
          </a:p>
          <a:p>
            <a:r>
              <a:rPr lang="ru-RU" sz="2000" dirty="0"/>
              <a:t>предусмотреть</a:t>
            </a:r>
            <a:r>
              <a:rPr lang="ru-RU" sz="2000" dirty="0" smtClean="0"/>
              <a:t> </a:t>
            </a:r>
            <a:r>
              <a:rPr lang="ru-RU" sz="2000" dirty="0"/>
              <a:t>меры по осуществлению подготовки детей к различным формам участия в общественной жизни, обучение детей умениям и навыкам лидера, организатора, партнера по взаимодействию, способам и формам социального проектирования, управления, анализа и оценки индивидуальной и коллективной деятельности;</a:t>
            </a:r>
          </a:p>
          <a:p>
            <a:r>
              <a:rPr lang="ru-RU" sz="2000" dirty="0" smtClean="0"/>
              <a:t>разработать и внедрить  технологию </a:t>
            </a:r>
            <a:r>
              <a:rPr lang="ru-RU" sz="2000" dirty="0"/>
              <a:t>включения семей и   детей в участие  в жизни местного сообщества, в рассмотрении  и экспертизе решений, касающихся их прав и интересов;</a:t>
            </a:r>
          </a:p>
          <a:p>
            <a:r>
              <a:rPr lang="ru-RU" sz="2000" dirty="0"/>
              <a:t>разработать </a:t>
            </a:r>
            <a:r>
              <a:rPr lang="ru-RU" sz="2000" dirty="0" smtClean="0"/>
              <a:t>и  создать </a:t>
            </a:r>
            <a:r>
              <a:rPr lang="ru-RU" sz="2000" dirty="0"/>
              <a:t>системы мониторинга и оценки участия семей и детей в принятии решений, затрагивающих их интересы.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67544" y="121197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Считаю необходимым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57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7616" y="692697"/>
            <a:ext cx="839972" cy="9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1484784"/>
            <a:ext cx="8496944" cy="5593803"/>
          </a:xfrm>
        </p:spPr>
        <p:txBody>
          <a:bodyPr/>
          <a:lstStyle/>
          <a:p>
            <a:r>
              <a:rPr lang="ru-RU" sz="1800" dirty="0" smtClean="0"/>
              <a:t>предусмотреть </a:t>
            </a:r>
            <a:r>
              <a:rPr lang="ru-RU" sz="1800" dirty="0"/>
              <a:t>меры по стимулированию городов Пермского </a:t>
            </a:r>
            <a:r>
              <a:rPr lang="ru-RU" sz="1800" dirty="0" smtClean="0"/>
              <a:t>       края </a:t>
            </a:r>
            <a:r>
              <a:rPr lang="ru-RU" sz="1800" dirty="0"/>
              <a:t>к присоединению к глобальной инициативе Детского Фонда ООН «Города, доброжелательные к детям» и создание условий для обмена опытом детей Пермского края с детьми из других городов, присоединившихся к движению;</a:t>
            </a:r>
          </a:p>
          <a:p>
            <a:r>
              <a:rPr lang="ru-RU" sz="1800" dirty="0" smtClean="0"/>
              <a:t>создать координирующий механизм </a:t>
            </a:r>
            <a:r>
              <a:rPr lang="ru-RU" sz="1800" dirty="0"/>
              <a:t>развития участия детей в принятии решений и обеспечения взаимодействия  детских общественных объединений Пермского края;</a:t>
            </a:r>
          </a:p>
          <a:p>
            <a:r>
              <a:rPr lang="ru-RU" sz="1800" dirty="0" smtClean="0"/>
              <a:t>поддержать реализацию массовых </a:t>
            </a:r>
            <a:r>
              <a:rPr lang="ru-RU" sz="1800" dirty="0"/>
              <a:t>сетевых проектов социально ориентированных некоммерческих организаций,  детских объединений, направленных на расширение участия семей и детей в принятии решений, касающихся их интересов, защиты их прав, участия в общественной жизни;</a:t>
            </a:r>
          </a:p>
          <a:p>
            <a:r>
              <a:rPr lang="ru-RU" sz="1800" dirty="0"/>
              <a:t>предусмотреть</a:t>
            </a:r>
            <a:r>
              <a:rPr lang="ru-RU" sz="1800" dirty="0" smtClean="0"/>
              <a:t> </a:t>
            </a:r>
            <a:r>
              <a:rPr lang="ru-RU" sz="1800" dirty="0"/>
              <a:t>меры по развитию профессионального сообщества  - организаторов и руководителей детских общественных объединений, организаторов ученического (детского) </a:t>
            </a:r>
            <a:r>
              <a:rPr lang="ru-RU" sz="1800" dirty="0" smtClean="0"/>
              <a:t>самоуправления</a:t>
            </a:r>
            <a:r>
              <a:rPr lang="ru-RU" sz="1800" dirty="0"/>
              <a:t>.</a:t>
            </a:r>
            <a:endParaRPr lang="ru-RU" sz="1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67544" y="121197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Считаю необходимым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818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-323850" y="2492375"/>
            <a:ext cx="6624638" cy="11525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800" dirty="0" smtClean="0"/>
              <a:t>Спасибо</a:t>
            </a:r>
            <a:br>
              <a:rPr lang="ru-RU" sz="5800" dirty="0" smtClean="0"/>
            </a:br>
            <a:r>
              <a:rPr lang="ru-RU" sz="5800" dirty="0" smtClean="0"/>
              <a:t>за внимание!</a:t>
            </a: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3024188"/>
            <a:ext cx="8134350" cy="3324225"/>
          </a:xfrm>
        </p:spPr>
        <p:txBody>
          <a:bodyPr rtlCol="0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dirty="0" smtClean="0">
                <a:solidFill>
                  <a:srgbClr val="009900"/>
                </a:solidFill>
              </a:rPr>
              <a:t>Уполномоченный по правам ребенка в Пермском крае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dirty="0" smtClean="0">
                <a:solidFill>
                  <a:srgbClr val="009900"/>
                </a:solidFill>
              </a:rPr>
              <a:t>открыт для сотрудничества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dirty="0" smtClean="0">
                <a:solidFill>
                  <a:srgbClr val="009900"/>
                </a:solidFill>
              </a:rPr>
              <a:t>с Вами!</a:t>
            </a:r>
            <a:endParaRPr lang="ru-RU" sz="4000" dirty="0">
              <a:solidFill>
                <a:srgbClr val="009900"/>
              </a:solidFill>
            </a:endParaRPr>
          </a:p>
        </p:txBody>
      </p:sp>
      <p:pic>
        <p:nvPicPr>
          <p:cNvPr id="18436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025165"/>
            <a:ext cx="17970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024687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Статистика 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обращений</a:t>
            </a:r>
          </a:p>
        </p:txBody>
      </p:sp>
      <p:pic>
        <p:nvPicPr>
          <p:cNvPr id="7171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9968" y="692150"/>
            <a:ext cx="887619" cy="100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711034"/>
              </p:ext>
            </p:extLst>
          </p:nvPr>
        </p:nvGraphicFramePr>
        <p:xfrm>
          <a:off x="611559" y="1700808"/>
          <a:ext cx="8026027" cy="4601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Диаграмма" r:id="rId5" imgW="5755123" imgH="3304318" progId="Excel.Chart.8">
                  <p:embed/>
                </p:oleObj>
              </mc:Choice>
              <mc:Fallback>
                <p:oleObj name="Диаграмма" r:id="rId5" imgW="5755123" imgH="3304318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-21" b="-58"/>
                      <a:stretch>
                        <a:fillRect/>
                      </a:stretch>
                    </p:blipFill>
                    <p:spPr bwMode="auto">
                      <a:xfrm>
                        <a:off x="611559" y="1700808"/>
                        <a:ext cx="8026027" cy="46013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7544" y="120650"/>
            <a:ext cx="7024687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Характер жалоб</a:t>
            </a:r>
          </a:p>
        </p:txBody>
      </p:sp>
      <p:pic>
        <p:nvPicPr>
          <p:cNvPr id="5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9968" y="692150"/>
            <a:ext cx="887619" cy="100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848565"/>
              </p:ext>
            </p:extLst>
          </p:nvPr>
        </p:nvGraphicFramePr>
        <p:xfrm>
          <a:off x="395535" y="1869280"/>
          <a:ext cx="8242051" cy="4512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9968" y="692150"/>
            <a:ext cx="887619" cy="100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460956"/>
              </p:ext>
            </p:extLst>
          </p:nvPr>
        </p:nvGraphicFramePr>
        <p:xfrm>
          <a:off x="-29054" y="669575"/>
          <a:ext cx="885698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024688" cy="1143000"/>
          </a:xfrm>
        </p:spPr>
        <p:txBody>
          <a:bodyPr rtlCol="0"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Характер </a:t>
            </a:r>
            <a:b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жалоб детей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423660"/>
              </p:ext>
            </p:extLst>
          </p:nvPr>
        </p:nvGraphicFramePr>
        <p:xfrm>
          <a:off x="195303" y="1628800"/>
          <a:ext cx="8460432" cy="4974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9968" y="692150"/>
            <a:ext cx="887619" cy="100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031504"/>
            <a:ext cx="8100393" cy="5449044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ru-RU" dirty="0"/>
              <a:t>Принят Закон Пермского края «О передаче органам местного самоуправления отдельных государственных полномочий по организации оздоровления и отдыха детей</a:t>
            </a:r>
            <a:r>
              <a:rPr lang="ru-RU" dirty="0" smtClean="0"/>
              <a:t>»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ru-RU" sz="800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ru-RU" dirty="0"/>
              <a:t>Внесены изменения в Закон Пермской области «О мерах по социальной поддержке детей-сирот и детей, оставшихся без попечения родителей</a:t>
            </a:r>
            <a:r>
              <a:rPr lang="ru-RU" dirty="0" smtClean="0"/>
              <a:t>»;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ru-RU" sz="800" dirty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ru-RU" dirty="0"/>
              <a:t>Внесены изменения в Закон Пермской области «Об охране семьи, материнства, отцовства и детства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76672"/>
            <a:ext cx="5327650" cy="1109662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Что сделано</a:t>
            </a:r>
          </a:p>
        </p:txBody>
      </p:sp>
      <p:pic>
        <p:nvPicPr>
          <p:cNvPr id="5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9968" y="692150"/>
            <a:ext cx="887619" cy="100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2"/>
          <p:cNvSpPr>
            <a:spLocks noGrp="1"/>
          </p:cNvSpPr>
          <p:nvPr>
            <p:ph idx="4294967295"/>
          </p:nvPr>
        </p:nvSpPr>
        <p:spPr>
          <a:xfrm>
            <a:off x="448596" y="857034"/>
            <a:ext cx="8244409" cy="5616624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Внесены </a:t>
            </a:r>
            <a:r>
              <a:rPr lang="ru-RU" dirty="0"/>
              <a:t>изменения в  Закон Пермского края </a:t>
            </a:r>
            <a:endParaRPr lang="ru-RU" dirty="0" smtClean="0"/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«</a:t>
            </a:r>
            <a:r>
              <a:rPr lang="ru-RU" dirty="0"/>
              <a:t>Об устройстве детей-сирот и детей, оставшихся </a:t>
            </a:r>
            <a:r>
              <a:rPr lang="ru-RU" dirty="0" smtClean="0"/>
              <a:t>              </a:t>
            </a:r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без </a:t>
            </a:r>
            <a:r>
              <a:rPr lang="ru-RU" dirty="0"/>
              <a:t>попечения родителей, в Пермском крае</a:t>
            </a:r>
            <a:r>
              <a:rPr lang="ru-RU" dirty="0" smtClean="0"/>
              <a:t>»;</a:t>
            </a:r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endParaRPr lang="ru-RU" sz="800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Внесены изменения в </a:t>
            </a:r>
            <a:r>
              <a:rPr lang="ru-RU" dirty="0"/>
              <a:t>Закон Пермского края «О бесплатном предоставлении земельных участков многодетным семьям в Пермском крае</a:t>
            </a:r>
            <a:r>
              <a:rPr lang="ru-RU" dirty="0" smtClean="0"/>
              <a:t>»;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ru-RU" sz="800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ru-RU" dirty="0"/>
              <a:t>Внесены изменения в Закон </a:t>
            </a:r>
            <a:r>
              <a:rPr lang="ru-RU" dirty="0" smtClean="0"/>
              <a:t>Пермского </a:t>
            </a:r>
            <a:r>
              <a:rPr lang="ru-RU" dirty="0"/>
              <a:t>края «О стипендиальном обеспечении  и дополнительных формах материальной поддержки обучающихся в общеобразовательных учреждениях, образовательных учреждениях начального и среднего профессионального образования</a:t>
            </a:r>
            <a:r>
              <a:rPr lang="ru-RU" dirty="0" smtClean="0"/>
              <a:t>».</a:t>
            </a:r>
            <a:endParaRPr lang="ru-RU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75347"/>
            <a:ext cx="5327650" cy="1109662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Что сделано</a:t>
            </a:r>
          </a:p>
        </p:txBody>
      </p:sp>
      <p:pic>
        <p:nvPicPr>
          <p:cNvPr id="5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8674" y="681439"/>
            <a:ext cx="619141" cy="70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8313" y="319088"/>
            <a:ext cx="5327650" cy="110966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Рождаемость и численность детей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10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1310" y="692150"/>
            <a:ext cx="697518" cy="79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902659"/>
              </p:ext>
            </p:extLst>
          </p:nvPr>
        </p:nvGraphicFramePr>
        <p:xfrm>
          <a:off x="395536" y="1340768"/>
          <a:ext cx="45720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9179001"/>
              </p:ext>
            </p:extLst>
          </p:nvPr>
        </p:nvGraphicFramePr>
        <p:xfrm>
          <a:off x="395536" y="37170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273257"/>
              </p:ext>
            </p:extLst>
          </p:nvPr>
        </p:nvGraphicFramePr>
        <p:xfrm>
          <a:off x="4971964" y="1484784"/>
          <a:ext cx="363353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939</TotalTime>
  <Words>1179</Words>
  <Application>Microsoft Office PowerPoint</Application>
  <PresentationFormat>Экран (4:3)</PresentationFormat>
  <Paragraphs>151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Остин</vt:lpstr>
      <vt:lpstr>Диаграмма</vt:lpstr>
      <vt:lpstr>ЕЖЕГОДНЫЙ СПЕЦИАЛЬНЫЙ ДОКЛАД  «О СОБЛЮДЕНИИ  ПРАВ ДЕТЕЙ  В ПЕРМСКОМ КРАЕ  В 2012 ГОДУ»</vt:lpstr>
      <vt:lpstr>Нормативное правовое основание доклада</vt:lpstr>
      <vt:lpstr>Статистика  обращений</vt:lpstr>
      <vt:lpstr>Характер жалоб</vt:lpstr>
      <vt:lpstr>Презентация PowerPoint</vt:lpstr>
      <vt:lpstr>Характер  жалоб детей</vt:lpstr>
      <vt:lpstr>Презентация PowerPoint</vt:lpstr>
      <vt:lpstr>Презентация PowerPoint</vt:lpstr>
      <vt:lpstr>Рождаемость и численность детей </vt:lpstr>
      <vt:lpstr>Уровень Преступности несовершеннолетних</vt:lpstr>
      <vt:lpstr>Детский  телефон доверия</vt:lpstr>
      <vt:lpstr>Считаю необходимым</vt:lpstr>
      <vt:lpstr>Презентация PowerPoint</vt:lpstr>
      <vt:lpstr>Здоровье детей:  беременности и аборты</vt:lpstr>
      <vt:lpstr>Презентация PowerPoint</vt:lpstr>
      <vt:lpstr>Права детей-сирот и детей, оставшихся без попечения родителей в замещающих семьях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ЕЖЕГОДНЫЙ СПЕЦИАЛЬНЫЙ ДОКЛАД  «О СОБЛЮДЕНИИ  ПРАВ ДЕТЕЙ  В ПЕРМСКОМ КРАЕ  В 2010 ГОДУ»</dc:title>
  <dc:creator>pvmikov</dc:creator>
  <cp:lastModifiedBy>Миков Павел Владимирович</cp:lastModifiedBy>
  <cp:revision>61</cp:revision>
  <cp:lastPrinted>2013-06-17T12:18:19Z</cp:lastPrinted>
  <dcterms:created xsi:type="dcterms:W3CDTF">2011-06-15T11:05:46Z</dcterms:created>
  <dcterms:modified xsi:type="dcterms:W3CDTF">2013-06-18T14:12:07Z</dcterms:modified>
</cp:coreProperties>
</file>