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4" r:id="rId9"/>
    <p:sldId id="266" r:id="rId10"/>
    <p:sldId id="265" r:id="rId11"/>
    <p:sldId id="267" r:id="rId12"/>
  </p:sldIdLst>
  <p:sldSz cx="9144000" cy="6858000" type="screen4x3"/>
  <p:notesSz cx="6808788" cy="98329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01.04.2010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01.04.2010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01.04.2010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01.04.2010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01.04.2010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ombudsman.perm.r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3857628"/>
            <a:ext cx="8120090" cy="1500198"/>
          </a:xfrm>
        </p:spPr>
        <p:txBody>
          <a:bodyPr>
            <a:noAutofit/>
          </a:bodyPr>
          <a:lstStyle/>
          <a:p>
            <a:r>
              <a:rPr lang="ru-RU" sz="2800" dirty="0" smtClean="0"/>
              <a:t>Павел Владимирович Миков, </a:t>
            </a:r>
            <a:br>
              <a:rPr lang="ru-RU" sz="2800" dirty="0" smtClean="0"/>
            </a:br>
            <a:r>
              <a:rPr lang="ru-RU" sz="2800" dirty="0" smtClean="0"/>
              <a:t>Уполномоченный по правам ребенка</a:t>
            </a:r>
            <a:br>
              <a:rPr lang="ru-RU" sz="2800" dirty="0" smtClean="0"/>
            </a:br>
            <a:r>
              <a:rPr lang="ru-RU" sz="2800" dirty="0" smtClean="0"/>
              <a:t> в Пермском крае </a:t>
            </a:r>
            <a:endParaRPr lang="ru-RU" sz="2800" dirty="0"/>
          </a:p>
        </p:txBody>
      </p:sp>
      <p:sp>
        <p:nvSpPr>
          <p:cNvPr id="3" name="Подзаголовок 2"/>
          <p:cNvSpPr>
            <a:spLocks noGrp="1"/>
          </p:cNvSpPr>
          <p:nvPr>
            <p:ph type="subTitle" idx="1"/>
          </p:nvPr>
        </p:nvSpPr>
        <p:spPr>
          <a:xfrm>
            <a:off x="571472" y="857232"/>
            <a:ext cx="7772400" cy="1199704"/>
          </a:xfrm>
        </p:spPr>
        <p:txBody>
          <a:bodyPr>
            <a:noAutofit/>
          </a:bodyPr>
          <a:lstStyle/>
          <a:p>
            <a:r>
              <a:rPr lang="ru-RU" sz="4000" b="1" dirty="0" smtClean="0"/>
              <a:t>КАЖДЫЙ РЕБЕНОК ИМЕЕТ ПРАВО НА ЗАЩИТУ ОТ НАСИЛИЯ, ЖЕСТОКОГО ОБРАЩЕНИЯ И НАКАЗАНИЯ…</a:t>
            </a:r>
            <a:endParaRPr lang="ru-RU"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fontAlgn="auto" hangingPunct="1">
              <a:spcAft>
                <a:spcPts val="0"/>
              </a:spcAft>
              <a:defRPr/>
            </a:pPr>
            <a:r>
              <a:rPr lang="ru-RU" dirty="0" smtClean="0">
                <a:solidFill>
                  <a:srgbClr val="92D050"/>
                </a:solidFill>
              </a:rPr>
              <a:t>ПРЕДЛОЖЕНИЯ</a:t>
            </a:r>
          </a:p>
        </p:txBody>
      </p:sp>
      <p:sp>
        <p:nvSpPr>
          <p:cNvPr id="3" name="Содержимое 2"/>
          <p:cNvSpPr>
            <a:spLocks noGrp="1"/>
          </p:cNvSpPr>
          <p:nvPr>
            <p:ph idx="1"/>
          </p:nvPr>
        </p:nvSpPr>
        <p:spPr>
          <a:xfrm>
            <a:off x="457200" y="1285875"/>
            <a:ext cx="8229600" cy="4845050"/>
          </a:xfrm>
        </p:spPr>
        <p:txBody>
          <a:bodyPr>
            <a:normAutofit fontScale="85000" lnSpcReduction="20000"/>
          </a:bodyPr>
          <a:lstStyle/>
          <a:p>
            <a:pPr marL="411480" eaLnBrk="1" fontAlgn="auto" hangingPunct="1">
              <a:spcAft>
                <a:spcPts val="0"/>
              </a:spcAft>
              <a:buFont typeface="Wingdings"/>
              <a:buChar char=""/>
              <a:defRPr/>
            </a:pPr>
            <a:r>
              <a:rPr lang="ru-RU" sz="2400" dirty="0" smtClean="0">
                <a:solidFill>
                  <a:srgbClr val="FF0000"/>
                </a:solidFill>
              </a:rPr>
              <a:t>Предупреждение</a:t>
            </a:r>
            <a:r>
              <a:rPr lang="ru-RU" sz="2400" dirty="0" smtClean="0"/>
              <a:t> (социальная реклама по проблеме защиты детей от насилия и ответственности взрослых, развитие системы дополнительного образования, обеспечение постоянной занятости детей под контролем взрослых, просвещение детей и их родителей, должностных лиц);</a:t>
            </a:r>
          </a:p>
          <a:p>
            <a:pPr marL="411480" eaLnBrk="1" fontAlgn="auto" hangingPunct="1">
              <a:spcAft>
                <a:spcPts val="0"/>
              </a:spcAft>
              <a:buFont typeface="Wingdings"/>
              <a:buChar char=""/>
              <a:defRPr/>
            </a:pPr>
            <a:r>
              <a:rPr lang="ru-RU" sz="2400" dirty="0" smtClean="0">
                <a:solidFill>
                  <a:srgbClr val="FF0000"/>
                </a:solidFill>
              </a:rPr>
              <a:t>Помощь</a:t>
            </a:r>
            <a:r>
              <a:rPr lang="ru-RU" sz="2400" dirty="0" smtClean="0"/>
              <a:t> (развитие социально-психологических услуг для семей с детьми – жертв насилия, в т.ч. Кризисных центров, Службы детского  телефона доверия, обеспечение бесплатной юридической помощи и психологического сопровождения жертвам насилия, создание защитных механизмов детей-жертв насилия, );</a:t>
            </a:r>
          </a:p>
          <a:p>
            <a:pPr marL="411480" eaLnBrk="1" fontAlgn="auto" hangingPunct="1">
              <a:spcAft>
                <a:spcPts val="0"/>
              </a:spcAft>
              <a:buFont typeface="Wingdings"/>
              <a:buChar char=""/>
              <a:defRPr/>
            </a:pPr>
            <a:r>
              <a:rPr lang="ru-RU" sz="2400" dirty="0" smtClean="0">
                <a:solidFill>
                  <a:srgbClr val="FF0000"/>
                </a:solidFill>
              </a:rPr>
              <a:t>Пресечение</a:t>
            </a:r>
            <a:r>
              <a:rPr lang="ru-RU" sz="2400" dirty="0" smtClean="0"/>
              <a:t> (своевременное выявление и объективное расследование преступлений насильственного характера в отношении детей, совершенствование законодательства);</a:t>
            </a:r>
          </a:p>
          <a:p>
            <a:pPr marL="411480" eaLnBrk="1" fontAlgn="auto" hangingPunct="1">
              <a:spcAft>
                <a:spcPts val="0"/>
              </a:spcAft>
              <a:buFont typeface="Wingdings"/>
              <a:buChar char=""/>
              <a:defRPr/>
            </a:pPr>
            <a:r>
              <a:rPr lang="ru-RU" sz="2400" dirty="0" smtClean="0">
                <a:solidFill>
                  <a:srgbClr val="FF0000"/>
                </a:solidFill>
              </a:rPr>
              <a:t>Партнерство</a:t>
            </a:r>
            <a:r>
              <a:rPr lang="ru-RU" sz="2400" dirty="0" smtClean="0"/>
              <a:t> (ребенок, семья, общественные структуры, государство и бизнес).</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42910" y="642919"/>
            <a:ext cx="7815290" cy="2500329"/>
          </a:xfrm>
        </p:spPr>
        <p:txBody>
          <a:bodyPr>
            <a:normAutofit fontScale="90000"/>
          </a:bodyPr>
          <a:lstStyle/>
          <a:p>
            <a:pPr algn="ctr"/>
            <a:r>
              <a:rPr lang="ru-RU" dirty="0" smtClean="0"/>
              <a:t>СПАСИБО ЗА ВНИМАНИЕ! Успехов всем нам </a:t>
            </a:r>
            <a:br>
              <a:rPr lang="ru-RU" dirty="0" smtClean="0"/>
            </a:br>
            <a:r>
              <a:rPr lang="ru-RU" dirty="0" smtClean="0"/>
              <a:t>в защите прав детей!</a:t>
            </a:r>
            <a:endParaRPr lang="ru-RU" dirty="0"/>
          </a:p>
        </p:txBody>
      </p:sp>
      <p:sp>
        <p:nvSpPr>
          <p:cNvPr id="5" name="Подзаголовок 4"/>
          <p:cNvSpPr>
            <a:spLocks noGrp="1"/>
          </p:cNvSpPr>
          <p:nvPr>
            <p:ph type="subTitle" idx="1"/>
          </p:nvPr>
        </p:nvSpPr>
        <p:spPr>
          <a:xfrm>
            <a:off x="533400" y="3228536"/>
            <a:ext cx="7854696" cy="3272298"/>
          </a:xfrm>
        </p:spPr>
        <p:txBody>
          <a:bodyPr>
            <a:normAutofit fontScale="92500" lnSpcReduction="10000"/>
          </a:bodyPr>
          <a:lstStyle/>
          <a:p>
            <a:r>
              <a:rPr lang="ru-RU" dirty="0" smtClean="0"/>
              <a:t>Уполномоченный по правам ребенка </a:t>
            </a:r>
          </a:p>
          <a:p>
            <a:r>
              <a:rPr lang="ru-RU" dirty="0" smtClean="0"/>
              <a:t>в Пермском крае </a:t>
            </a:r>
          </a:p>
          <a:p>
            <a:r>
              <a:rPr lang="ru-RU" dirty="0" smtClean="0"/>
              <a:t>Павел Владимирович Миков</a:t>
            </a:r>
          </a:p>
          <a:p>
            <a:r>
              <a:rPr lang="ru-RU" dirty="0" smtClean="0"/>
              <a:t>город Пермь, ул. Ленина, 51, </a:t>
            </a:r>
            <a:r>
              <a:rPr lang="ru-RU" dirty="0" err="1" smtClean="0"/>
              <a:t>каб</a:t>
            </a:r>
            <a:r>
              <a:rPr lang="ru-RU" dirty="0" smtClean="0"/>
              <a:t>. 232, тел.: (342) 217-67-94</a:t>
            </a:r>
          </a:p>
          <a:p>
            <a:r>
              <a:rPr lang="ru-RU" dirty="0" smtClean="0"/>
              <a:t>Факс: (342) 235-14-57</a:t>
            </a:r>
          </a:p>
          <a:p>
            <a:r>
              <a:rPr lang="en-US" dirty="0" smtClean="0">
                <a:hlinkClick r:id="rId2"/>
              </a:rPr>
              <a:t>WWW.OMBUDSMAN.PERM.RU</a:t>
            </a:r>
            <a:endParaRPr lang="en-US" dirty="0" smtClean="0"/>
          </a:p>
          <a:p>
            <a:r>
              <a:rPr lang="en-US" dirty="0" smtClean="0"/>
              <a:t>E-mail</a:t>
            </a:r>
            <a:r>
              <a:rPr lang="ru-RU" dirty="0" smtClean="0"/>
              <a:t>:</a:t>
            </a:r>
            <a:r>
              <a:rPr lang="en-US" dirty="0" smtClean="0"/>
              <a:t> ombudsman@ permregion.ru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Государства-участники принимают все необходимые законодательные, административные, социальные и просветительские меры с целью защиты ребенка от всех форм 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a:t>
            </a: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Конвенция ООН о правах ребенка (статья </a:t>
            </a:r>
            <a:r>
              <a:rPr lang="ru-RU" dirty="0" smtClean="0"/>
              <a:t>19)</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714348" y="1500174"/>
          <a:ext cx="7772400" cy="5070295"/>
        </p:xfrm>
        <a:graphic>
          <a:graphicData uri="http://schemas.openxmlformats.org/drawingml/2006/table">
            <a:tbl>
              <a:tblPr firstRow="1" bandRow="1">
                <a:tableStyleId>{5C22544A-7EE6-4342-B048-85BDC9FD1C3A}</a:tableStyleId>
              </a:tblPr>
              <a:tblGrid>
                <a:gridCol w="4143404"/>
                <a:gridCol w="1785950"/>
                <a:gridCol w="1843046"/>
              </a:tblGrid>
              <a:tr h="1142087">
                <a:tc>
                  <a:txBody>
                    <a:bodyPr/>
                    <a:lstStyle/>
                    <a:p>
                      <a:r>
                        <a:rPr lang="ru-RU" sz="1600" dirty="0" smtClean="0"/>
                        <a:t>Преступления, совершенные взрослыми в отношении несовершеннолетних</a:t>
                      </a:r>
                      <a:endParaRPr lang="ru-RU" sz="1600" dirty="0"/>
                    </a:p>
                  </a:txBody>
                  <a:tcPr marL="86360" marR="86360"/>
                </a:tc>
                <a:tc>
                  <a:txBody>
                    <a:bodyPr/>
                    <a:lstStyle/>
                    <a:p>
                      <a:pPr algn="ctr"/>
                      <a:r>
                        <a:rPr lang="ru-RU" sz="1600" b="1" dirty="0" smtClean="0"/>
                        <a:t>2008 год</a:t>
                      </a:r>
                      <a:endParaRPr lang="ru-RU" sz="1600" b="1" dirty="0"/>
                    </a:p>
                  </a:txBody>
                  <a:tcPr marL="86360" marR="86360"/>
                </a:tc>
                <a:tc>
                  <a:txBody>
                    <a:bodyPr/>
                    <a:lstStyle/>
                    <a:p>
                      <a:pPr algn="ctr"/>
                      <a:r>
                        <a:rPr lang="ru-RU" sz="1600" b="1" dirty="0" smtClean="0"/>
                        <a:t>2009 год</a:t>
                      </a:r>
                      <a:endParaRPr lang="ru-RU" sz="1600" b="1" dirty="0"/>
                    </a:p>
                  </a:txBody>
                  <a:tcPr marL="86360" marR="86360"/>
                </a:tc>
              </a:tr>
              <a:tr h="798492">
                <a:tc>
                  <a:txBody>
                    <a:bodyPr/>
                    <a:lstStyle/>
                    <a:p>
                      <a:r>
                        <a:rPr lang="ru-RU" sz="1600" dirty="0" smtClean="0"/>
                        <a:t>Убийство матерью новорожденного ребенка (ст.106 УК РФ)</a:t>
                      </a:r>
                      <a:endParaRPr lang="ru-RU" sz="1600" dirty="0"/>
                    </a:p>
                  </a:txBody>
                  <a:tcPr marL="86360" marR="86360"/>
                </a:tc>
                <a:tc>
                  <a:txBody>
                    <a:bodyPr/>
                    <a:lstStyle/>
                    <a:p>
                      <a:pPr algn="ctr"/>
                      <a:r>
                        <a:rPr lang="ru-RU" sz="1600" b="1" dirty="0" smtClean="0"/>
                        <a:t>5</a:t>
                      </a:r>
                      <a:endParaRPr lang="ru-RU" sz="1600" b="1" dirty="0"/>
                    </a:p>
                  </a:txBody>
                  <a:tcPr marL="86360" marR="86360"/>
                </a:tc>
                <a:tc>
                  <a:txBody>
                    <a:bodyPr/>
                    <a:lstStyle/>
                    <a:p>
                      <a:pPr algn="ctr"/>
                      <a:r>
                        <a:rPr lang="ru-RU" sz="1600" b="1" dirty="0" smtClean="0"/>
                        <a:t>1</a:t>
                      </a:r>
                      <a:endParaRPr lang="ru-RU" sz="1600" b="1" dirty="0"/>
                    </a:p>
                  </a:txBody>
                  <a:tcPr marL="86360" marR="86360"/>
                </a:tc>
              </a:tr>
              <a:tr h="798492">
                <a:tc>
                  <a:txBody>
                    <a:bodyPr/>
                    <a:lstStyle/>
                    <a:p>
                      <a:r>
                        <a:rPr lang="ru-RU" sz="1600" dirty="0" smtClean="0"/>
                        <a:t>Половое сношение с лицом, не достигшим половой зрелости </a:t>
                      </a:r>
                    </a:p>
                    <a:p>
                      <a:r>
                        <a:rPr lang="ru-RU" sz="1600" dirty="0" smtClean="0"/>
                        <a:t>(ст.134</a:t>
                      </a:r>
                      <a:r>
                        <a:rPr lang="ru-RU" sz="1600" baseline="0" dirty="0" smtClean="0"/>
                        <a:t> УК РФ</a:t>
                      </a:r>
                      <a:r>
                        <a:rPr lang="ru-RU" sz="1600" dirty="0" smtClean="0"/>
                        <a:t>)</a:t>
                      </a:r>
                      <a:endParaRPr lang="ru-RU" sz="1600" dirty="0"/>
                    </a:p>
                  </a:txBody>
                  <a:tcPr marL="86360" marR="86360"/>
                </a:tc>
                <a:tc>
                  <a:txBody>
                    <a:bodyPr/>
                    <a:lstStyle/>
                    <a:p>
                      <a:pPr algn="ctr"/>
                      <a:r>
                        <a:rPr lang="ru-RU" sz="1600" b="1" dirty="0" smtClean="0"/>
                        <a:t>154</a:t>
                      </a:r>
                      <a:endParaRPr lang="ru-RU" sz="1600" b="1" dirty="0"/>
                    </a:p>
                  </a:txBody>
                  <a:tcPr marL="86360" marR="86360"/>
                </a:tc>
                <a:tc>
                  <a:txBody>
                    <a:bodyPr/>
                    <a:lstStyle/>
                    <a:p>
                      <a:pPr algn="ctr"/>
                      <a:r>
                        <a:rPr lang="ru-RU" sz="1600" b="1" dirty="0" smtClean="0"/>
                        <a:t>84</a:t>
                      </a:r>
                      <a:endParaRPr lang="ru-RU" sz="1600" b="1" dirty="0"/>
                    </a:p>
                  </a:txBody>
                  <a:tcPr marL="86360" marR="86360"/>
                </a:tc>
              </a:tr>
              <a:tr h="798492">
                <a:tc>
                  <a:txBody>
                    <a:bodyPr/>
                    <a:lstStyle/>
                    <a:p>
                      <a:r>
                        <a:rPr lang="ru-RU" sz="1600" dirty="0" smtClean="0"/>
                        <a:t>Развратные действия в отношении</a:t>
                      </a:r>
                      <a:r>
                        <a:rPr lang="ru-RU" sz="1600" baseline="0" dirty="0" smtClean="0"/>
                        <a:t> несовершеннолетних (ст. 136 УК РФ)</a:t>
                      </a:r>
                      <a:endParaRPr lang="ru-RU" sz="1600" dirty="0"/>
                    </a:p>
                  </a:txBody>
                  <a:tcPr marL="86360" marR="86360"/>
                </a:tc>
                <a:tc>
                  <a:txBody>
                    <a:bodyPr/>
                    <a:lstStyle/>
                    <a:p>
                      <a:pPr algn="ctr"/>
                      <a:r>
                        <a:rPr lang="ru-RU" sz="1600" b="1" dirty="0" smtClean="0"/>
                        <a:t>7</a:t>
                      </a:r>
                      <a:endParaRPr lang="ru-RU" sz="1600" b="1" dirty="0"/>
                    </a:p>
                  </a:txBody>
                  <a:tcPr marL="86360" marR="86360"/>
                </a:tc>
                <a:tc>
                  <a:txBody>
                    <a:bodyPr/>
                    <a:lstStyle/>
                    <a:p>
                      <a:pPr algn="ctr"/>
                      <a:r>
                        <a:rPr lang="ru-RU" sz="1600" b="1" dirty="0" smtClean="0"/>
                        <a:t>123</a:t>
                      </a:r>
                      <a:endParaRPr lang="ru-RU" sz="1600" b="1" dirty="0"/>
                    </a:p>
                  </a:txBody>
                  <a:tcPr marL="86360" marR="86360"/>
                </a:tc>
              </a:tr>
              <a:tr h="1508264">
                <a:tc>
                  <a:txBody>
                    <a:bodyPr/>
                    <a:lstStyle/>
                    <a:p>
                      <a:r>
                        <a:rPr lang="ru-RU" sz="1600" dirty="0" smtClean="0"/>
                        <a:t>Неисполнение</a:t>
                      </a:r>
                      <a:r>
                        <a:rPr lang="ru-RU" sz="1600" baseline="0" dirty="0" smtClean="0"/>
                        <a:t> обязанностей по воспитанию несовершеннолетних, сопряженных с жестоким обращением (ст. 156 УК РФ)</a:t>
                      </a:r>
                      <a:endParaRPr lang="ru-RU" sz="1600" dirty="0"/>
                    </a:p>
                  </a:txBody>
                  <a:tcPr marL="86360" marR="86360"/>
                </a:tc>
                <a:tc>
                  <a:txBody>
                    <a:bodyPr/>
                    <a:lstStyle/>
                    <a:p>
                      <a:pPr algn="ctr"/>
                      <a:r>
                        <a:rPr lang="ru-RU" sz="1600" b="1" dirty="0" smtClean="0"/>
                        <a:t>227</a:t>
                      </a:r>
                      <a:endParaRPr lang="ru-RU" sz="1600" b="1" dirty="0"/>
                    </a:p>
                  </a:txBody>
                  <a:tcPr marL="86360" marR="86360"/>
                </a:tc>
                <a:tc>
                  <a:txBody>
                    <a:bodyPr/>
                    <a:lstStyle/>
                    <a:p>
                      <a:pPr algn="ctr"/>
                      <a:r>
                        <a:rPr lang="ru-RU" sz="1600" b="1" dirty="0" smtClean="0"/>
                        <a:t>234</a:t>
                      </a:r>
                      <a:endParaRPr lang="ru-RU" sz="1600" b="1" dirty="0"/>
                    </a:p>
                  </a:txBody>
                  <a:tcPr marL="86360" marR="86360"/>
                </a:tc>
              </a:tr>
            </a:tbl>
          </a:graphicData>
        </a:graphic>
      </p:graphicFrame>
      <p:sp>
        <p:nvSpPr>
          <p:cNvPr id="2" name="Заголовок 1"/>
          <p:cNvSpPr>
            <a:spLocks noGrp="1"/>
          </p:cNvSpPr>
          <p:nvPr>
            <p:ph type="title"/>
          </p:nvPr>
        </p:nvSpPr>
        <p:spPr>
          <a:xfrm>
            <a:off x="857224" y="214290"/>
            <a:ext cx="7772400" cy="914400"/>
          </a:xfrm>
        </p:spPr>
        <p:txBody>
          <a:bodyPr>
            <a:normAutofit fontScale="90000"/>
          </a:bodyPr>
          <a:lstStyle/>
          <a:p>
            <a:pPr algn="ctr"/>
            <a:r>
              <a:rPr lang="ru-RU" sz="3600" dirty="0" smtClean="0"/>
              <a:t>Актуальность проблемы </a:t>
            </a:r>
            <a:br>
              <a:rPr lang="ru-RU" sz="3600" dirty="0" smtClean="0"/>
            </a:br>
            <a:r>
              <a:rPr lang="ru-RU" sz="3600" dirty="0" smtClean="0"/>
              <a:t>в Пермском крае </a:t>
            </a:r>
            <a:r>
              <a:rPr lang="ru-RU" sz="4000" dirty="0" smtClean="0"/>
              <a:t/>
            </a:r>
            <a:br>
              <a:rPr lang="ru-RU" sz="4000" dirty="0" smtClean="0"/>
            </a:br>
            <a:r>
              <a:rPr lang="ru-RU" sz="1800" dirty="0" smtClean="0"/>
              <a:t>(данные ГУВД по Пермскому краю)</a:t>
            </a: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58" y="1481138"/>
          <a:ext cx="8329642" cy="4335765"/>
        </p:xfrm>
        <a:graphic>
          <a:graphicData uri="http://schemas.openxmlformats.org/drawingml/2006/table">
            <a:tbl>
              <a:tblPr firstRow="1" bandRow="1">
                <a:tableStyleId>{5C22544A-7EE6-4342-B048-85BDC9FD1C3A}</a:tableStyleId>
              </a:tblPr>
              <a:tblGrid>
                <a:gridCol w="4526353"/>
                <a:gridCol w="1879967"/>
                <a:gridCol w="1923322"/>
              </a:tblGrid>
              <a:tr h="805634">
                <a:tc>
                  <a:txBody>
                    <a:bodyPr/>
                    <a:lstStyle/>
                    <a:p>
                      <a:pPr algn="ctr"/>
                      <a:r>
                        <a:rPr lang="ru-RU" dirty="0" smtClean="0"/>
                        <a:t>Преступления,</a:t>
                      </a:r>
                      <a:r>
                        <a:rPr lang="ru-RU" baseline="0" dirty="0" smtClean="0"/>
                        <a:t> совершенные в отношении несовершеннолетних</a:t>
                      </a:r>
                      <a:endParaRPr lang="ru-RU" dirty="0"/>
                    </a:p>
                  </a:txBody>
                  <a:tcPr/>
                </a:tc>
                <a:tc>
                  <a:txBody>
                    <a:bodyPr/>
                    <a:lstStyle/>
                    <a:p>
                      <a:pPr algn="ctr"/>
                      <a:r>
                        <a:rPr lang="ru-RU" dirty="0" smtClean="0"/>
                        <a:t>2008 год</a:t>
                      </a:r>
                      <a:endParaRPr lang="ru-RU" dirty="0"/>
                    </a:p>
                  </a:txBody>
                  <a:tcPr/>
                </a:tc>
                <a:tc>
                  <a:txBody>
                    <a:bodyPr/>
                    <a:lstStyle/>
                    <a:p>
                      <a:pPr algn="ctr"/>
                      <a:r>
                        <a:rPr lang="ru-RU" dirty="0" smtClean="0"/>
                        <a:t>2009 год</a:t>
                      </a:r>
                      <a:endParaRPr lang="ru-RU" dirty="0"/>
                    </a:p>
                  </a:txBody>
                  <a:tcPr/>
                </a:tc>
              </a:tr>
              <a:tr h="466756">
                <a:tc>
                  <a:txBody>
                    <a:bodyPr/>
                    <a:lstStyle/>
                    <a:p>
                      <a:r>
                        <a:rPr lang="ru-RU" dirty="0" smtClean="0"/>
                        <a:t>Убийство (ст.105 УК</a:t>
                      </a:r>
                      <a:r>
                        <a:rPr lang="ru-RU" baseline="0" dirty="0" smtClean="0"/>
                        <a:t> РФ</a:t>
                      </a:r>
                      <a:r>
                        <a:rPr lang="ru-RU" dirty="0" smtClean="0"/>
                        <a:t>)</a:t>
                      </a:r>
                      <a:endParaRPr lang="ru-RU" dirty="0"/>
                    </a:p>
                  </a:txBody>
                  <a:tcPr/>
                </a:tc>
                <a:tc>
                  <a:txBody>
                    <a:bodyPr/>
                    <a:lstStyle/>
                    <a:p>
                      <a:pPr algn="ctr"/>
                      <a:r>
                        <a:rPr lang="ru-RU" b="1" dirty="0" smtClean="0"/>
                        <a:t>27</a:t>
                      </a:r>
                      <a:endParaRPr lang="ru-RU" b="1" dirty="0"/>
                    </a:p>
                  </a:txBody>
                  <a:tcPr/>
                </a:tc>
                <a:tc>
                  <a:txBody>
                    <a:bodyPr/>
                    <a:lstStyle/>
                    <a:p>
                      <a:pPr algn="ctr"/>
                      <a:r>
                        <a:rPr lang="ru-RU" b="1" dirty="0" smtClean="0"/>
                        <a:t>19</a:t>
                      </a:r>
                      <a:endParaRPr lang="ru-RU" b="1" dirty="0"/>
                    </a:p>
                  </a:txBody>
                  <a:tcPr/>
                </a:tc>
              </a:tr>
              <a:tr h="466756">
                <a:tc>
                  <a:txBody>
                    <a:bodyPr/>
                    <a:lstStyle/>
                    <a:p>
                      <a:r>
                        <a:rPr lang="ru-RU" dirty="0" smtClean="0"/>
                        <a:t>Умышленное причинение тяжкого вреда здоровью (ч.4 ст.111)</a:t>
                      </a:r>
                      <a:endParaRPr lang="ru-RU" dirty="0"/>
                    </a:p>
                  </a:txBody>
                  <a:tcPr/>
                </a:tc>
                <a:tc>
                  <a:txBody>
                    <a:bodyPr/>
                    <a:lstStyle/>
                    <a:p>
                      <a:pPr algn="ctr"/>
                      <a:r>
                        <a:rPr lang="ru-RU" b="1" dirty="0" smtClean="0"/>
                        <a:t>6</a:t>
                      </a:r>
                      <a:endParaRPr lang="ru-RU" b="1" dirty="0"/>
                    </a:p>
                  </a:txBody>
                  <a:tcPr/>
                </a:tc>
                <a:tc>
                  <a:txBody>
                    <a:bodyPr/>
                    <a:lstStyle/>
                    <a:p>
                      <a:pPr algn="ctr"/>
                      <a:r>
                        <a:rPr lang="ru-RU" b="1" dirty="0" smtClean="0"/>
                        <a:t>0</a:t>
                      </a:r>
                      <a:endParaRPr lang="ru-RU" b="1" dirty="0"/>
                    </a:p>
                  </a:txBody>
                  <a:tcPr/>
                </a:tc>
              </a:tr>
              <a:tr h="466756">
                <a:tc>
                  <a:txBody>
                    <a:bodyPr/>
                    <a:lstStyle/>
                    <a:p>
                      <a:r>
                        <a:rPr lang="ru-RU" dirty="0" smtClean="0"/>
                        <a:t>Изнасилование (ст.131УК РФ)</a:t>
                      </a:r>
                      <a:endParaRPr lang="ru-RU" dirty="0"/>
                    </a:p>
                  </a:txBody>
                  <a:tcPr/>
                </a:tc>
                <a:tc>
                  <a:txBody>
                    <a:bodyPr/>
                    <a:lstStyle/>
                    <a:p>
                      <a:pPr algn="ctr"/>
                      <a:r>
                        <a:rPr lang="ru-RU" b="1" dirty="0" smtClean="0"/>
                        <a:t>57</a:t>
                      </a:r>
                      <a:endParaRPr lang="ru-RU" b="1" dirty="0"/>
                    </a:p>
                  </a:txBody>
                  <a:tcPr/>
                </a:tc>
                <a:tc>
                  <a:txBody>
                    <a:bodyPr/>
                    <a:lstStyle/>
                    <a:p>
                      <a:pPr algn="ctr"/>
                      <a:r>
                        <a:rPr lang="ru-RU" b="1" dirty="0" smtClean="0"/>
                        <a:t>53</a:t>
                      </a:r>
                      <a:endParaRPr lang="ru-RU" b="1" dirty="0"/>
                    </a:p>
                  </a:txBody>
                  <a:tcPr/>
                </a:tc>
              </a:tr>
              <a:tr h="1150905">
                <a:tc>
                  <a:txBody>
                    <a:bodyPr/>
                    <a:lstStyle/>
                    <a:p>
                      <a:r>
                        <a:rPr lang="ru-RU" dirty="0" smtClean="0"/>
                        <a:t>Насильственные действия сексуального </a:t>
                      </a:r>
                      <a:r>
                        <a:rPr lang="ru-RU" dirty="0" smtClean="0"/>
                        <a:t>характера</a:t>
                      </a:r>
                    </a:p>
                    <a:p>
                      <a:r>
                        <a:rPr lang="ru-RU" dirty="0" smtClean="0"/>
                        <a:t> </a:t>
                      </a:r>
                      <a:r>
                        <a:rPr lang="ru-RU" dirty="0" smtClean="0"/>
                        <a:t>(ст.132 УК РФ)</a:t>
                      </a:r>
                      <a:endParaRPr lang="ru-RU" dirty="0"/>
                    </a:p>
                  </a:txBody>
                  <a:tcPr/>
                </a:tc>
                <a:tc>
                  <a:txBody>
                    <a:bodyPr/>
                    <a:lstStyle/>
                    <a:p>
                      <a:pPr algn="ctr"/>
                      <a:r>
                        <a:rPr lang="ru-RU" b="1" dirty="0" smtClean="0"/>
                        <a:t>47</a:t>
                      </a:r>
                      <a:endParaRPr lang="ru-RU" b="1" dirty="0"/>
                    </a:p>
                  </a:txBody>
                  <a:tcPr/>
                </a:tc>
                <a:tc>
                  <a:txBody>
                    <a:bodyPr/>
                    <a:lstStyle/>
                    <a:p>
                      <a:pPr algn="ctr"/>
                      <a:r>
                        <a:rPr lang="ru-RU" b="1" dirty="0" smtClean="0"/>
                        <a:t>50</a:t>
                      </a:r>
                      <a:endParaRPr lang="ru-RU" b="1" dirty="0"/>
                    </a:p>
                  </a:txBody>
                  <a:tcPr/>
                </a:tc>
              </a:tr>
              <a:tr h="805634">
                <a:tc>
                  <a:txBody>
                    <a:bodyPr/>
                    <a:lstStyle/>
                    <a:p>
                      <a:r>
                        <a:rPr lang="ru-RU" dirty="0" smtClean="0"/>
                        <a:t>Всего потерпевших несовершеннолетних</a:t>
                      </a:r>
                      <a:endParaRPr lang="ru-RU" dirty="0"/>
                    </a:p>
                  </a:txBody>
                  <a:tcPr/>
                </a:tc>
                <a:tc>
                  <a:txBody>
                    <a:bodyPr/>
                    <a:lstStyle/>
                    <a:p>
                      <a:pPr algn="ctr"/>
                      <a:r>
                        <a:rPr lang="ru-RU" b="1" dirty="0" smtClean="0"/>
                        <a:t>161</a:t>
                      </a:r>
                      <a:endParaRPr lang="ru-RU" b="1" dirty="0"/>
                    </a:p>
                  </a:txBody>
                  <a:tcPr/>
                </a:tc>
                <a:tc>
                  <a:txBody>
                    <a:bodyPr/>
                    <a:lstStyle/>
                    <a:p>
                      <a:pPr algn="ctr"/>
                      <a:r>
                        <a:rPr lang="ru-RU" b="1" dirty="0" smtClean="0"/>
                        <a:t>209</a:t>
                      </a:r>
                      <a:endParaRPr lang="ru-RU" b="1" dirty="0"/>
                    </a:p>
                  </a:txBody>
                  <a:tcPr/>
                </a:tc>
              </a:tr>
            </a:tbl>
          </a:graphicData>
        </a:graphic>
      </p:graphicFrame>
      <p:sp>
        <p:nvSpPr>
          <p:cNvPr id="3" name="Заголовок 2"/>
          <p:cNvSpPr>
            <a:spLocks noGrp="1"/>
          </p:cNvSpPr>
          <p:nvPr>
            <p:ph type="title"/>
          </p:nvPr>
        </p:nvSpPr>
        <p:spPr/>
        <p:txBody>
          <a:bodyPr>
            <a:noAutofit/>
          </a:bodyPr>
          <a:lstStyle/>
          <a:p>
            <a:pPr algn="ctr"/>
            <a:r>
              <a:rPr lang="ru-RU" sz="2800" dirty="0" smtClean="0"/>
              <a:t>Актуальность проблемы в Пермском крае </a:t>
            </a:r>
            <a:r>
              <a:rPr lang="ru-RU" sz="1600" dirty="0" smtClean="0"/>
              <a:t>(данные СУ по Пермскому краю СК при Прокуратуре Российской Федерации)</a:t>
            </a: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buNone/>
            </a:pPr>
            <a:r>
              <a:rPr lang="ru-RU" b="1" dirty="0" smtClean="0"/>
              <a:t>Характер преступлений:</a:t>
            </a:r>
          </a:p>
          <a:p>
            <a:r>
              <a:rPr lang="ru-RU" dirty="0" smtClean="0"/>
              <a:t> против половой неприкосновенности – 66,5%;</a:t>
            </a:r>
          </a:p>
          <a:p>
            <a:r>
              <a:rPr lang="ru-RU" dirty="0" smtClean="0"/>
              <a:t>против  жизни – 15,7% (в 2009 г. погибло 33 ребенка).</a:t>
            </a:r>
          </a:p>
          <a:p>
            <a:r>
              <a:rPr lang="ru-RU" b="1" dirty="0" smtClean="0"/>
              <a:t>Пол потерпевших </a:t>
            </a:r>
            <a:r>
              <a:rPr lang="ru-RU" dirty="0" smtClean="0"/>
              <a:t>– 69,2% девочки.</a:t>
            </a:r>
          </a:p>
          <a:p>
            <a:pPr>
              <a:buNone/>
            </a:pPr>
            <a:r>
              <a:rPr lang="ru-RU" b="1" dirty="0" smtClean="0"/>
              <a:t>Место совершения преступления:</a:t>
            </a:r>
          </a:p>
          <a:p>
            <a:r>
              <a:rPr lang="ru-RU" dirty="0" smtClean="0"/>
              <a:t>По месту жительства ребенка – 54;</a:t>
            </a:r>
          </a:p>
          <a:p>
            <a:r>
              <a:rPr lang="ru-RU" dirty="0" smtClean="0"/>
              <a:t>В общественных местах – 20;</a:t>
            </a:r>
          </a:p>
          <a:p>
            <a:r>
              <a:rPr lang="ru-RU" dirty="0" smtClean="0"/>
              <a:t>В жилище преступников – 14;</a:t>
            </a:r>
          </a:p>
          <a:p>
            <a:r>
              <a:rPr lang="ru-RU" dirty="0" smtClean="0"/>
              <a:t>За пределами населенных пунктов-13;</a:t>
            </a:r>
          </a:p>
          <a:p>
            <a:r>
              <a:rPr lang="ru-RU" dirty="0" smtClean="0"/>
              <a:t>В школе – 7.</a:t>
            </a:r>
          </a:p>
          <a:p>
            <a:pPr>
              <a:buNone/>
            </a:pPr>
            <a:r>
              <a:rPr lang="ru-RU" b="1" dirty="0" smtClean="0"/>
              <a:t>Субъект преступления:</a:t>
            </a:r>
          </a:p>
          <a:p>
            <a:r>
              <a:rPr lang="ru-RU" dirty="0" smtClean="0"/>
              <a:t>Взрослые – 99,2%, дети -0,8%.</a:t>
            </a:r>
          </a:p>
          <a:p>
            <a:pPr>
              <a:buNone/>
            </a:pPr>
            <a:r>
              <a:rPr lang="ru-RU" b="1" dirty="0" smtClean="0"/>
              <a:t>Благополучие семьи: </a:t>
            </a:r>
            <a:r>
              <a:rPr lang="ru-RU" dirty="0" smtClean="0"/>
              <a:t>асоциальные семьи -60%</a:t>
            </a:r>
          </a:p>
          <a:p>
            <a:pPr>
              <a:buNone/>
            </a:pPr>
            <a:r>
              <a:rPr lang="ru-RU" b="1" dirty="0" smtClean="0"/>
              <a:t>Рецидив: </a:t>
            </a:r>
            <a:r>
              <a:rPr lang="ru-RU" dirty="0" smtClean="0"/>
              <a:t>ранее судимых по аналогичным преступлениям – 11 лиц, освободившихся по УДО за др. преступления - 5</a:t>
            </a:r>
            <a:endParaRPr lang="ru-RU" dirty="0"/>
          </a:p>
        </p:txBody>
      </p:sp>
      <p:sp>
        <p:nvSpPr>
          <p:cNvPr id="3" name="Заголовок 2"/>
          <p:cNvSpPr>
            <a:spLocks noGrp="1"/>
          </p:cNvSpPr>
          <p:nvPr>
            <p:ph type="title"/>
          </p:nvPr>
        </p:nvSpPr>
        <p:spPr/>
        <p:txBody>
          <a:bodyPr>
            <a:normAutofit fontScale="90000"/>
          </a:bodyPr>
          <a:lstStyle/>
          <a:p>
            <a:pPr algn="ctr"/>
            <a:r>
              <a:rPr lang="ru-RU" sz="3600" dirty="0" smtClean="0"/>
              <a:t>Портрет преступлений против детей </a:t>
            </a:r>
            <a:br>
              <a:rPr lang="ru-RU" sz="3600" dirty="0" smtClean="0"/>
            </a:br>
            <a:r>
              <a:rPr lang="ru-RU" sz="3600" dirty="0" smtClean="0"/>
              <a:t>в Пермском крае</a:t>
            </a:r>
            <a:r>
              <a:rPr lang="ru-RU" dirty="0" smtClean="0"/>
              <a:t/>
            </a:r>
            <a:br>
              <a:rPr lang="ru-RU" dirty="0" smtClean="0"/>
            </a:br>
            <a:r>
              <a:rPr lang="ru-RU" sz="1800" dirty="0" smtClean="0"/>
              <a:t>(данные СУ по Пермскому краю СК при Прокуратуре Российской Федерации)</a:t>
            </a:r>
            <a:endParaRPr lang="ru-RU"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dirty="0" smtClean="0"/>
              <a:t>4 преступления в отношении детей-сирот в опекунских и приемных семьях (Ибрагимов, 46 лет, Пермь, с марта 2008 по октябрь 2009 г. насиловал </a:t>
            </a:r>
            <a:r>
              <a:rPr lang="ru-RU" dirty="0" err="1" smtClean="0"/>
              <a:t>н</a:t>
            </a:r>
            <a:r>
              <a:rPr lang="ru-RU" dirty="0" smtClean="0"/>
              <a:t>/л Н., 1996 г.р.; </a:t>
            </a:r>
            <a:r>
              <a:rPr lang="ru-RU" dirty="0" err="1" smtClean="0"/>
              <a:t>Ширинкин</a:t>
            </a:r>
            <a:r>
              <a:rPr lang="ru-RU" dirty="0" smtClean="0"/>
              <a:t>, Оханский район, насиловал систематически </a:t>
            </a:r>
            <a:r>
              <a:rPr lang="ru-RU" dirty="0" err="1" smtClean="0"/>
              <a:t>н</a:t>
            </a:r>
            <a:r>
              <a:rPr lang="ru-RU" dirty="0" smtClean="0"/>
              <a:t>/л В.,1995 г.р. и С.,1997 г.р.; Павлов, с января по июнь 2009 г. насиловал </a:t>
            </a:r>
            <a:r>
              <a:rPr lang="ru-RU" dirty="0" err="1" smtClean="0"/>
              <a:t>н</a:t>
            </a:r>
            <a:r>
              <a:rPr lang="ru-RU" dirty="0" smtClean="0"/>
              <a:t>/л мальчика С.,1996 г.р.)</a:t>
            </a:r>
          </a:p>
          <a:p>
            <a:r>
              <a:rPr lang="ru-RU" dirty="0" smtClean="0"/>
              <a:t>учитель труда Юшкин в городе Соликамске 30 эпизодов сексуального насилия в период 2008-2009 гг. </a:t>
            </a:r>
            <a:endParaRPr lang="ru-RU" dirty="0"/>
          </a:p>
        </p:txBody>
      </p:sp>
      <p:sp>
        <p:nvSpPr>
          <p:cNvPr id="3" name="Заголовок 2"/>
          <p:cNvSpPr>
            <a:spLocks noGrp="1"/>
          </p:cNvSpPr>
          <p:nvPr>
            <p:ph type="title"/>
          </p:nvPr>
        </p:nvSpPr>
        <p:spPr/>
        <p:txBody>
          <a:bodyPr/>
          <a:lstStyle/>
          <a:p>
            <a:pPr algn="ctr"/>
            <a:r>
              <a:rPr lang="ru-RU" dirty="0" smtClean="0">
                <a:solidFill>
                  <a:srgbClr val="FF0000"/>
                </a:solidFill>
              </a:rPr>
              <a:t>Вопиющие случаи</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В 2009 году поступило  4584 обращения, в том числе 1835 – из территорий Пермского края, что составляет 40% (32 населенных пункта), среди краевых абонентов 70% составляют дети и подростки Коми-Пермяцкого округа. </a:t>
            </a:r>
          </a:p>
          <a:p>
            <a:r>
              <a:rPr lang="ru-RU" dirty="0" smtClean="0"/>
              <a:t>Более половины  звонков поступает из </a:t>
            </a:r>
            <a:r>
              <a:rPr lang="ru-RU" dirty="0" err="1" smtClean="0"/>
              <a:t>Косинского</a:t>
            </a:r>
            <a:r>
              <a:rPr lang="ru-RU" dirty="0" smtClean="0"/>
              <a:t> и </a:t>
            </a:r>
            <a:r>
              <a:rPr lang="ru-RU" dirty="0" err="1" smtClean="0"/>
              <a:t>Гайнского</a:t>
            </a:r>
            <a:r>
              <a:rPr lang="ru-RU" dirty="0" smtClean="0"/>
              <a:t> районов. Абоненты из этих территорий, как правило, заявляют  наиболее серьезные и сложные темы: домашнее насилие, попытки суицида, алкогольная зависимость и асоциальное поведение родителей, небрежение нуждами ребенка.</a:t>
            </a:r>
          </a:p>
          <a:p>
            <a:r>
              <a:rPr lang="ru-RU" b="1" dirty="0" smtClean="0"/>
              <a:t>Кризисные</a:t>
            </a:r>
            <a:r>
              <a:rPr lang="ru-RU" dirty="0" smtClean="0"/>
              <a:t> звонки - 5%  от общего количества, из них 40%  – насилие (домашнее и </a:t>
            </a:r>
            <a:r>
              <a:rPr lang="ru-RU" dirty="0" err="1" smtClean="0"/>
              <a:t>буллинг</a:t>
            </a:r>
            <a:r>
              <a:rPr lang="ru-RU" dirty="0" smtClean="0"/>
              <a:t>), 12%  - детско-родительские отношения (развод родителей, потеря одного их родителей, рождение </a:t>
            </a:r>
            <a:r>
              <a:rPr lang="ru-RU" dirty="0" err="1" smtClean="0"/>
              <a:t>сиблинга</a:t>
            </a:r>
            <a:r>
              <a:rPr lang="ru-RU" dirty="0" smtClean="0"/>
              <a:t> и т.п.), 16% абонентов переживали кризис одиночества, отсутствия друзей,  14%- разрыв любовных отношений. Тема суицида (мысли, планы, попытки) прозвучала в 25% кризисных обращений.</a:t>
            </a:r>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Актуальность проблемы в Пермском крае </a:t>
            </a:r>
            <a:br>
              <a:rPr lang="ru-RU" dirty="0" smtClean="0"/>
            </a:br>
            <a:r>
              <a:rPr lang="ru-RU" sz="1800" dirty="0" smtClean="0"/>
              <a:t>(данные Детского телефона доверия «Перемена»)</a:t>
            </a: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25" y="512763"/>
            <a:ext cx="7686675" cy="630237"/>
          </a:xfrm>
        </p:spPr>
        <p:txBody>
          <a:bodyPr>
            <a:normAutofit fontScale="90000"/>
          </a:bodyPr>
          <a:lstStyle/>
          <a:p>
            <a:pPr algn="ctr" eaLnBrk="1" fontAlgn="auto" hangingPunct="1">
              <a:spcAft>
                <a:spcPts val="0"/>
              </a:spcAft>
              <a:defRPr/>
            </a:pPr>
            <a:r>
              <a:rPr lang="ru-RU" sz="3200" dirty="0" smtClean="0">
                <a:solidFill>
                  <a:schemeClr val="tx2">
                    <a:satMod val="200000"/>
                  </a:schemeClr>
                </a:solidFill>
              </a:rPr>
              <a:t>Насилие и жестокое обращение в отношении детей со стороны должностных лиц в Пермском крае</a:t>
            </a:r>
            <a:endParaRPr lang="ru-RU" sz="3200" b="1" dirty="0">
              <a:solidFill>
                <a:schemeClr val="tx2">
                  <a:satMod val="200000"/>
                </a:schemeClr>
              </a:solidFill>
            </a:endParaRPr>
          </a:p>
        </p:txBody>
      </p:sp>
      <p:sp>
        <p:nvSpPr>
          <p:cNvPr id="14339" name="Содержимое 2"/>
          <p:cNvSpPr>
            <a:spLocks noGrp="1"/>
          </p:cNvSpPr>
          <p:nvPr>
            <p:ph idx="1"/>
          </p:nvPr>
        </p:nvSpPr>
        <p:spPr>
          <a:xfrm>
            <a:off x="914400" y="1571625"/>
            <a:ext cx="7772400" cy="4784725"/>
          </a:xfrm>
        </p:spPr>
        <p:txBody>
          <a:bodyPr>
            <a:normAutofit/>
          </a:bodyPr>
          <a:lstStyle/>
          <a:p>
            <a:pPr eaLnBrk="1" hangingPunct="1"/>
            <a:endParaRPr lang="ru-RU" sz="1700" b="1" dirty="0" smtClean="0"/>
          </a:p>
          <a:p>
            <a:pPr eaLnBrk="1" hangingPunct="1"/>
            <a:r>
              <a:rPr lang="ru-RU" sz="1700" b="1" dirty="0" smtClean="0"/>
              <a:t>В системе правоохранительных органов</a:t>
            </a:r>
            <a:r>
              <a:rPr lang="ru-RU" sz="1700" dirty="0" smtClean="0"/>
              <a:t>: при задержании несовершеннолетних, а также при проведении следственных действий (содержание в камерах со взрослыми, проведение следственных действий в ночное время, жестокое обращение при задержании, применение угроз, оружия).</a:t>
            </a:r>
          </a:p>
          <a:p>
            <a:pPr eaLnBrk="1" hangingPunct="1"/>
            <a:r>
              <a:rPr lang="ru-RU" sz="1700" b="1" dirty="0" smtClean="0"/>
              <a:t>В системе ГУФСИН:</a:t>
            </a:r>
            <a:r>
              <a:rPr lang="ru-RU" sz="1700" dirty="0" smtClean="0"/>
              <a:t> неудовлетворительные условия содержания, жестокое обращение и насилие, недолжное или несвоевременное оказание медицинской помощи.</a:t>
            </a:r>
          </a:p>
          <a:p>
            <a:pPr eaLnBrk="1" hangingPunct="1"/>
            <a:r>
              <a:rPr lang="ru-RU" sz="1700" b="1" dirty="0" smtClean="0"/>
              <a:t>В системе прокуратуры и следственных органов: </a:t>
            </a:r>
            <a:r>
              <a:rPr lang="ru-RU" sz="1700" dirty="0" smtClean="0"/>
              <a:t>отсутствие специальных процедур и условий для проведения следственных действий, неумение объективно проводить проверку по делам в отношении жертв насилия несовершеннолетних.</a:t>
            </a:r>
          </a:p>
          <a:p>
            <a:pPr eaLnBrk="1" hangingPunct="1"/>
            <a:r>
              <a:rPr lang="ru-RU" sz="1700" b="1" dirty="0" smtClean="0"/>
              <a:t>В образовательных учреждениях:</a:t>
            </a:r>
            <a:r>
              <a:rPr lang="ru-RU" sz="1700" dirty="0" smtClean="0"/>
              <a:t> психическое (эмоциональное насилие), физическое и сексуальное насилие, </a:t>
            </a:r>
            <a:r>
              <a:rPr lang="ru-RU" sz="1700" dirty="0" err="1" smtClean="0"/>
              <a:t>буллинг</a:t>
            </a:r>
            <a:r>
              <a:rPr lang="ru-RU" sz="17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Новая угроза безопасности детей – Интернет, мобильные средства связи</a:t>
            </a:r>
            <a:endParaRPr lang="ru-RU" sz="3200" dirty="0"/>
          </a:p>
        </p:txBody>
      </p:sp>
      <p:sp>
        <p:nvSpPr>
          <p:cNvPr id="3" name="Содержимое 2"/>
          <p:cNvSpPr>
            <a:spLocks noGrp="1"/>
          </p:cNvSpPr>
          <p:nvPr>
            <p:ph idx="1"/>
          </p:nvPr>
        </p:nvSpPr>
        <p:spPr/>
        <p:txBody>
          <a:bodyPr/>
          <a:lstStyle/>
          <a:p>
            <a:r>
              <a:rPr lang="ru-RU" dirty="0" smtClean="0"/>
              <a:t>Вовлечение в преступления (социальные сети);</a:t>
            </a:r>
          </a:p>
          <a:p>
            <a:r>
              <a:rPr lang="ru-RU" dirty="0" smtClean="0"/>
              <a:t>Преступное обольщение, ухаживание (</a:t>
            </a:r>
            <a:r>
              <a:rPr lang="en-US" dirty="0" smtClean="0"/>
              <a:t>grooming</a:t>
            </a:r>
            <a:r>
              <a:rPr lang="ru-RU" dirty="0" smtClean="0"/>
              <a:t>);</a:t>
            </a:r>
            <a:endParaRPr lang="en-US" dirty="0" smtClean="0"/>
          </a:p>
          <a:p>
            <a:r>
              <a:rPr lang="ru-RU" dirty="0" err="1" smtClean="0"/>
              <a:t>Буллинг</a:t>
            </a:r>
            <a:r>
              <a:rPr lang="ru-RU" dirty="0" smtClean="0"/>
              <a:t> (насилие в подростковой среде);</a:t>
            </a:r>
          </a:p>
          <a:p>
            <a:r>
              <a:rPr lang="ru-RU" dirty="0" smtClean="0"/>
              <a:t>Распространение сцен насилия с детьми, детской порнографии (Россия -28,2% мирового </a:t>
            </a:r>
            <a:r>
              <a:rPr lang="ru-RU" dirty="0" err="1" smtClean="0"/>
              <a:t>контента</a:t>
            </a:r>
            <a:r>
              <a:rPr lang="ru-RU"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TotalTime>
  <Words>898</Words>
  <Application>Microsoft Office PowerPoint</Application>
  <PresentationFormat>Экран (4:3)</PresentationFormat>
  <Paragraphs>87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Павел Владимирович Миков,  Уполномоченный по правам ребенка  в Пермском крае </vt:lpstr>
      <vt:lpstr>Конвенция ООН о правах ребенка (статья 19)</vt:lpstr>
      <vt:lpstr>Актуальность проблемы  в Пермском крае  (данные ГУВД по Пермскому краю)</vt:lpstr>
      <vt:lpstr>Актуальность проблемы в Пермском крае (данные СУ по Пермскому краю СК при Прокуратуре Российской Федерации)</vt:lpstr>
      <vt:lpstr>Портрет преступлений против детей  в Пермском крае (данные СУ по Пермскому краю СК при Прокуратуре Российской Федерации)</vt:lpstr>
      <vt:lpstr>Вопиющие случаи</vt:lpstr>
      <vt:lpstr>Актуальность проблемы в Пермском крае  (данные Детского телефона доверия «Перемена»)</vt:lpstr>
      <vt:lpstr>Насилие и жестокое обращение в отношении детей со стороны должностных лиц в Пермском крае</vt:lpstr>
      <vt:lpstr>Новая угроза безопасности детей – Интернет, мобильные средства связи</vt:lpstr>
      <vt:lpstr>ПРЕДЛОЖЕНИЯ</vt:lpstr>
      <vt:lpstr>СПАСИБО ЗА ВНИМАНИЕ! Успехов всем нам  в защите прав детей!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Павел Владимирович Миков,  Уполномоченный по правам ребенка  в Пермском крае </dc:title>
  <dc:creator>pvmikov</dc:creator>
  <cp:lastModifiedBy>1</cp:lastModifiedBy>
  <cp:revision>20</cp:revision>
  <dcterms:created xsi:type="dcterms:W3CDTF">2010-03-31T15:46:40Z</dcterms:created>
  <dcterms:modified xsi:type="dcterms:W3CDTF">2010-04-01T12:20:16Z</dcterms:modified>
</cp:coreProperties>
</file>