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1" r:id="rId6"/>
    <p:sldId id="265" r:id="rId7"/>
    <p:sldId id="260" r:id="rId8"/>
    <p:sldId id="262" r:id="rId9"/>
    <p:sldId id="263" r:id="rId10"/>
    <p:sldId id="264" r:id="rId11"/>
  </p:sldIdLst>
  <p:sldSz cx="9144000" cy="6858000" type="screen4x3"/>
  <p:notesSz cx="6808788" cy="98329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mbudsman.perm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Защита прав детей-сирот как условие профилактики их правонарушений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Уполномоченный по правам ребенка </a:t>
            </a:r>
          </a:p>
          <a:p>
            <a:r>
              <a:rPr lang="ru-RU" dirty="0" smtClean="0"/>
              <a:t>в Пермском крае </a:t>
            </a:r>
          </a:p>
          <a:p>
            <a:r>
              <a:rPr lang="ru-RU" dirty="0" smtClean="0"/>
              <a:t>Павел Владимирович Миков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СПАСИБО ЗА ВНИМАНИЕ! Успехов всем нам в защите прав детей-сирот!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27229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Уполномоченный по правам ребенка </a:t>
            </a:r>
          </a:p>
          <a:p>
            <a:r>
              <a:rPr lang="ru-RU" dirty="0" smtClean="0"/>
              <a:t>в Пермском крае </a:t>
            </a:r>
          </a:p>
          <a:p>
            <a:r>
              <a:rPr lang="ru-RU" dirty="0" smtClean="0"/>
              <a:t>Павел Владимирович Миков</a:t>
            </a:r>
          </a:p>
          <a:p>
            <a:r>
              <a:rPr lang="ru-RU" dirty="0" smtClean="0"/>
              <a:t>город Пермь, ул. Ленина, 51, </a:t>
            </a:r>
            <a:r>
              <a:rPr lang="ru-RU" dirty="0" err="1" smtClean="0"/>
              <a:t>каб</a:t>
            </a:r>
            <a:r>
              <a:rPr lang="ru-RU" dirty="0" smtClean="0"/>
              <a:t>. 232, тел.: (342) 217-67-94</a:t>
            </a:r>
          </a:p>
          <a:p>
            <a:r>
              <a:rPr lang="ru-RU" dirty="0" smtClean="0"/>
              <a:t>Факс: (342) 235-14-57</a:t>
            </a:r>
          </a:p>
          <a:p>
            <a:r>
              <a:rPr lang="en-US" dirty="0" smtClean="0">
                <a:hlinkClick r:id="rId2"/>
              </a:rPr>
              <a:t>WWW.OMBUDSMAN.PERM.RU</a:t>
            </a:r>
            <a:endParaRPr lang="en-US" dirty="0" smtClean="0"/>
          </a:p>
          <a:p>
            <a:r>
              <a:rPr lang="en-US" dirty="0" smtClean="0"/>
              <a:t>E-mail</a:t>
            </a:r>
            <a:r>
              <a:rPr lang="ru-RU" dirty="0" smtClean="0"/>
              <a:t>:</a:t>
            </a:r>
            <a:r>
              <a:rPr lang="en-US" dirty="0" smtClean="0"/>
              <a:t> ombudsman@ permregion.ru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Наилучшие интересы ребенка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 всех действиях в отношении детей, независимо от того, предпринимаются они государственными или частными учреждениями, занимающиеся вопросами социального обеспечения, судами, административными или законодательными органами, первоочередное внимание уделяется наилучшему обеспечению интересов ребенка</a:t>
            </a:r>
          </a:p>
          <a:p>
            <a:r>
              <a:rPr lang="ru-RU" dirty="0" smtClean="0"/>
              <a:t>Статья 3 Конвенции ООН о правах ребенка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государственной политики в интересах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Осуществление прав детей;</a:t>
            </a:r>
          </a:p>
          <a:p>
            <a:r>
              <a:rPr lang="ru-RU" dirty="0" smtClean="0"/>
              <a:t>Недопущение дискриминации детей;</a:t>
            </a:r>
          </a:p>
          <a:p>
            <a:r>
              <a:rPr lang="ru-RU" dirty="0" smtClean="0"/>
              <a:t>Упрочение основных гарантий прав и законных интересов детей;</a:t>
            </a:r>
          </a:p>
          <a:p>
            <a:r>
              <a:rPr lang="ru-RU" dirty="0" smtClean="0"/>
              <a:t>Восстановление прав ребенка в случаях нарушений;</a:t>
            </a:r>
          </a:p>
          <a:p>
            <a:r>
              <a:rPr lang="ru-RU" dirty="0" smtClean="0"/>
              <a:t>Формирование правовых основ гарантий прав ребенка;</a:t>
            </a:r>
          </a:p>
          <a:p>
            <a:r>
              <a:rPr lang="ru-RU" dirty="0" smtClean="0"/>
              <a:t>Содействие физическому, интеллектуальному, психическому, духовному и нравственному воспитанию детей, воспитанию в них патриотизма и гражданственности, а также реализации личности ребенка в интересах общества и в соответствии с не противоречащими Конституции Российской федерации и федеральному законодательству традициями народов Российской Федерации, достижениями российской и мировой культуры.</a:t>
            </a:r>
          </a:p>
          <a:p>
            <a:endParaRPr lang="ru-RU" dirty="0" smtClean="0"/>
          </a:p>
          <a:p>
            <a:r>
              <a:rPr lang="ru-RU" sz="2100" dirty="0" smtClean="0"/>
              <a:t>Федеральный закон от 24.07.1998 г. №124-ФЗ «Об основных гарантиях прав ребенка в Российской Федерации»</a:t>
            </a:r>
            <a:endParaRPr lang="ru-RU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Принцип обеспечения наилучших интересов ребенка в отношении </a:t>
            </a:r>
            <a:br>
              <a:rPr lang="ru-RU" sz="3600" b="1" dirty="0" smtClean="0"/>
            </a:br>
            <a:r>
              <a:rPr lang="ru-RU" sz="3600" b="1" dirty="0" smtClean="0"/>
              <a:t>детей-сирот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При принятии решений, касающихся судьбы конкретного ребенка, приоритет должен отдаваться родной (биологической семье);</a:t>
            </a:r>
          </a:p>
          <a:p>
            <a:r>
              <a:rPr lang="ru-RU" dirty="0" smtClean="0"/>
              <a:t>Необходимо принимать максимально возможные меры для профилактики отказов биологических родителей от ребенка;</a:t>
            </a:r>
          </a:p>
          <a:p>
            <a:r>
              <a:rPr lang="ru-RU" dirty="0" smtClean="0"/>
              <a:t>Лишение родительских прав должно стать крайней мерой;</a:t>
            </a:r>
          </a:p>
          <a:p>
            <a:r>
              <a:rPr lang="ru-RU" dirty="0" smtClean="0"/>
              <a:t>Необходимо обеспечить ребенку, разлученному с биологическими родителями, постоянную связь с ними;</a:t>
            </a:r>
          </a:p>
          <a:p>
            <a:r>
              <a:rPr lang="ru-RU" dirty="0" smtClean="0"/>
              <a:t>Профилактика социального сиротства необходимо начинать с подготовки подростков к ответственному </a:t>
            </a:r>
            <a:r>
              <a:rPr lang="ru-RU" dirty="0" err="1" smtClean="0"/>
              <a:t>родительству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Необходимо обеспечить возможность воспитания сирот с инвалидностью и другими заболеваниями в семье;</a:t>
            </a:r>
          </a:p>
          <a:p>
            <a:r>
              <a:rPr lang="ru-RU" dirty="0" smtClean="0"/>
              <a:t>Необходимо включать в программы профилактики социального сиротства и поддержки детей-сирот некоммерческие организации и семьи;</a:t>
            </a:r>
          </a:p>
          <a:p>
            <a:r>
              <a:rPr lang="ru-RU" dirty="0" smtClean="0"/>
              <a:t>Необходимо межведомственная координация и четкое разделение функций различных ведомств в обеспечении прав и наилучших интересов детей-сирот, детей, оставшихся без попечения родителей.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Портрет социального сиротства </a:t>
            </a:r>
            <a:br>
              <a:rPr lang="ru-RU" sz="2800" b="1" dirty="0" smtClean="0"/>
            </a:br>
            <a:r>
              <a:rPr lang="ru-RU" sz="2800" b="1" dirty="0" smtClean="0"/>
              <a:t>в Пермском крае (данные Министерства социального развития Пермского края за 2009 год)</a:t>
            </a:r>
            <a:endParaRPr lang="ru-RU" sz="2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Количество детей-сирот </a:t>
            </a:r>
            <a:r>
              <a:rPr lang="ru-RU" dirty="0" smtClean="0"/>
              <a:t>– 19630 </a:t>
            </a:r>
            <a:endParaRPr lang="ru-RU" dirty="0" smtClean="0"/>
          </a:p>
          <a:p>
            <a:r>
              <a:rPr lang="ru-RU" dirty="0" smtClean="0"/>
              <a:t>Из них в семейно-замещающих формах воспитания </a:t>
            </a:r>
            <a:r>
              <a:rPr lang="ru-RU" dirty="0" smtClean="0"/>
              <a:t>– 18232 (93%), </a:t>
            </a:r>
            <a:r>
              <a:rPr lang="ru-RU" dirty="0" smtClean="0"/>
              <a:t>в государственных учреждениях – </a:t>
            </a:r>
            <a:r>
              <a:rPr lang="ru-RU" dirty="0" smtClean="0"/>
              <a:t>1398 (7%)</a:t>
            </a:r>
            <a:endParaRPr lang="ru-RU" dirty="0" smtClean="0"/>
          </a:p>
          <a:p>
            <a:r>
              <a:rPr lang="ru-RU" dirty="0" smtClean="0"/>
              <a:t>Причины сиротства:</a:t>
            </a:r>
          </a:p>
          <a:p>
            <a:r>
              <a:rPr lang="ru-RU" dirty="0" smtClean="0"/>
              <a:t>Лишение родительских прав </a:t>
            </a:r>
            <a:r>
              <a:rPr lang="ru-RU" dirty="0" smtClean="0"/>
              <a:t>–33%</a:t>
            </a:r>
          </a:p>
          <a:p>
            <a:r>
              <a:rPr lang="ru-RU" dirty="0" smtClean="0"/>
              <a:t>Родители осуждены (находятся в розыске) – 11%</a:t>
            </a:r>
          </a:p>
          <a:p>
            <a:r>
              <a:rPr lang="ru-RU" dirty="0" smtClean="0"/>
              <a:t>Смерть родителей </a:t>
            </a:r>
            <a:r>
              <a:rPr lang="ru-RU" dirty="0" smtClean="0"/>
              <a:t>– 10%</a:t>
            </a:r>
          </a:p>
          <a:p>
            <a:r>
              <a:rPr lang="ru-RU" dirty="0" smtClean="0"/>
              <a:t>Добровольное согласие на опеку – 9%</a:t>
            </a:r>
          </a:p>
          <a:p>
            <a:r>
              <a:rPr lang="ru-RU" dirty="0" smtClean="0"/>
              <a:t>Отказ </a:t>
            </a:r>
            <a:r>
              <a:rPr lang="ru-RU" dirty="0" smtClean="0"/>
              <a:t>родителей от ребенка </a:t>
            </a:r>
            <a:r>
              <a:rPr lang="ru-RU" dirty="0" smtClean="0"/>
              <a:t>– 7%</a:t>
            </a:r>
          </a:p>
          <a:p>
            <a:r>
              <a:rPr lang="ru-RU" dirty="0" smtClean="0"/>
              <a:t>Ограничение в родительских правах – 5%</a:t>
            </a:r>
          </a:p>
          <a:p>
            <a:r>
              <a:rPr lang="ru-RU" dirty="0" smtClean="0"/>
              <a:t>Болезнь (инвалидность) родителей – 3%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Другие причины – 22% (???)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Отмены и возвраты из замещающих семей (данные Министерства социального развития Пермского края)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357427"/>
          <a:ext cx="8258204" cy="2714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551"/>
                <a:gridCol w="2064551"/>
                <a:gridCol w="2064551"/>
                <a:gridCol w="2064551"/>
              </a:tblGrid>
              <a:tr h="73086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Форма устройства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2007</a:t>
                      </a:r>
                      <a:endParaRPr lang="ru-RU" dirty="0"/>
                    </a:p>
                  </a:txBody>
                  <a:tcPr/>
                </a:tc>
              </a:tr>
              <a:tr h="73086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Опека (попечительство)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  <a:endParaRPr lang="ru-RU" b="1" dirty="0"/>
                    </a:p>
                  </a:txBody>
                  <a:tcPr/>
                </a:tc>
              </a:tr>
              <a:tr h="417638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Приемная семья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b="1" dirty="0"/>
                    </a:p>
                  </a:txBody>
                  <a:tcPr/>
                </a:tc>
              </a:tr>
              <a:tr h="417638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Усыновление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b="1" dirty="0"/>
                    </a:p>
                  </a:txBody>
                  <a:tcPr/>
                </a:tc>
              </a:tr>
              <a:tr h="417638">
                <a:tc>
                  <a:txBody>
                    <a:bodyPr/>
                    <a:lstStyle/>
                    <a:p>
                      <a:pPr indent="45720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Патронатная семья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Дети-сироты - правонарушители(данные ГУВД по Пермскому краю за 2008-2009 гг.)</a:t>
            </a:r>
            <a:endParaRPr lang="ru-RU" sz="32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Показатель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2008 год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2009 год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Снижение/</a:t>
                      </a:r>
                    </a:p>
                    <a:p>
                      <a:r>
                        <a:rPr lang="ru-RU" b="1" dirty="0" smtClean="0"/>
                        <a:t>прирост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Самовольные уходы из государственных учреждений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754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633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- 16,1%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Участники преступлений</a:t>
                      </a:r>
                      <a:r>
                        <a:rPr lang="ru-RU" baseline="0" dirty="0" smtClean="0"/>
                        <a:t> – воспитанники детских домов, стоящих на учете в ОВД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- 31,7% 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Состоит на учете в ОВД воспитанников детских домов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371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327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- 11,9%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Дети-сироты в местах лишения свободы (данные ГУФСИН России по Пермскому краю на 01.01.2010 г.)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Пермской воспитательной колонии всего содержится 20 детей-сирот, детей, оставшихся без попечения родителей, из них – 11 бывшие воспитанники детских домов.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Проблема </a:t>
            </a:r>
            <a:r>
              <a:rPr lang="ru-RU" dirty="0" smtClean="0"/>
              <a:t>– отсутствие реальной статистики в связи с тем, что не ведется отдельный учет (детей </a:t>
            </a:r>
            <a:r>
              <a:rPr lang="ru-RU" dirty="0" err="1" smtClean="0"/>
              <a:t>этапируют</a:t>
            </a:r>
            <a:r>
              <a:rPr lang="ru-RU" dirty="0" smtClean="0"/>
              <a:t> в Белгородскую область, Нижегородскую область, Республику Марий-Эл).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Проблема </a:t>
            </a:r>
            <a:r>
              <a:rPr lang="ru-RU" dirty="0" smtClean="0"/>
              <a:t>- помещение в детские дома детей-сирот (как правило в возрасте 17-18 лет)после освобождения.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04088"/>
            <a:ext cx="7901014" cy="5103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Предложения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5500726"/>
          </a:xfrm>
        </p:spPr>
        <p:txBody>
          <a:bodyPr>
            <a:normAutofit fontScale="47500" lnSpcReduction="20000"/>
          </a:bodyPr>
          <a:lstStyle/>
          <a:p>
            <a:r>
              <a:rPr lang="ru-RU" sz="3200" dirty="0" smtClean="0"/>
              <a:t>Необходимо </a:t>
            </a:r>
            <a:r>
              <a:rPr lang="ru-RU" sz="3200" dirty="0" smtClean="0">
                <a:solidFill>
                  <a:srgbClr val="FF0000"/>
                </a:solidFill>
              </a:rPr>
              <a:t>провести анализ и оценку возможных форм семейного устройства для всех воспитанников детских домов;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Продолжить процесс </a:t>
            </a:r>
            <a:r>
              <a:rPr lang="ru-RU" sz="3200" dirty="0" err="1" smtClean="0">
                <a:solidFill>
                  <a:srgbClr val="FF0000"/>
                </a:solidFill>
              </a:rPr>
              <a:t>деинституализации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на основе четких и прозрачных критериев направления детей-сирот в учреждения, с обязательным учетом мнения ребенка в возрасте 10 лет и старше о его желании быть направленным в то или иное учреждение;  </a:t>
            </a:r>
          </a:p>
          <a:p>
            <a:r>
              <a:rPr lang="ru-RU" sz="3200" dirty="0" smtClean="0"/>
              <a:t>В КЦП «Семья и дети Пермского края на 2011-2015 гг.» </a:t>
            </a:r>
            <a:r>
              <a:rPr lang="ru-RU" sz="3200" dirty="0" smtClean="0">
                <a:solidFill>
                  <a:srgbClr val="FF0000"/>
                </a:solidFill>
              </a:rPr>
              <a:t>сохранить</a:t>
            </a:r>
            <a:r>
              <a:rPr lang="ru-RU" sz="3200" dirty="0" smtClean="0"/>
              <a:t> проектную линию «Право ребенка на семью»;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Продолжить работу по </a:t>
            </a:r>
            <a:r>
              <a:rPr lang="ru-RU" sz="3200" dirty="0" err="1" smtClean="0">
                <a:solidFill>
                  <a:srgbClr val="FF0000"/>
                </a:solidFill>
              </a:rPr>
              <a:t>профилизации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государственных учреждений для детей-сирот, детей, оставшихся без попечения родителей, рекомендовав активное привлечение ресурсов государственных органов, структур бизнеса, общественных объединений;</a:t>
            </a:r>
          </a:p>
          <a:p>
            <a:r>
              <a:rPr lang="ru-RU" sz="3200" dirty="0" smtClean="0"/>
              <a:t>Агентству по управлению социальными службами Пермского края совместно с Ассоциацией «Возрождение» </a:t>
            </a:r>
            <a:r>
              <a:rPr lang="ru-RU" sz="3200" dirty="0" smtClean="0">
                <a:solidFill>
                  <a:srgbClr val="FF0000"/>
                </a:solidFill>
              </a:rPr>
              <a:t>рассмотреть возможность организации и ежегодного проведения конкурса </a:t>
            </a:r>
            <a:r>
              <a:rPr lang="ru-RU" sz="3200" dirty="0" smtClean="0"/>
              <a:t>на лучшую работу по организации профилактики правонарушений воспитанников детских домов;</a:t>
            </a:r>
          </a:p>
          <a:p>
            <a:r>
              <a:rPr lang="ru-RU" sz="3200" dirty="0" smtClean="0"/>
              <a:t>Необходимо </a:t>
            </a:r>
            <a:r>
              <a:rPr lang="ru-RU" sz="3200" dirty="0" smtClean="0">
                <a:solidFill>
                  <a:srgbClr val="FF0000"/>
                </a:solidFill>
              </a:rPr>
              <a:t>апробировать в порядке эксперимента возможность самостоятельного проживания выпускников </a:t>
            </a:r>
            <a:r>
              <a:rPr lang="ru-RU" sz="3200" dirty="0" smtClean="0"/>
              <a:t>детских домов в «квартирных» условиях;</a:t>
            </a:r>
          </a:p>
          <a:p>
            <a:r>
              <a:rPr lang="ru-RU" sz="3200" dirty="0" smtClean="0"/>
              <a:t>Необходимо </a:t>
            </a:r>
            <a:r>
              <a:rPr lang="ru-RU" sz="3200" dirty="0" smtClean="0">
                <a:solidFill>
                  <a:srgbClr val="FF0000"/>
                </a:solidFill>
              </a:rPr>
              <a:t>создать специализированное учреждение для детей-сирот, детей, оставшихся без попечения родителей, освободившихся из мест лишения свободы</a:t>
            </a:r>
            <a:r>
              <a:rPr lang="ru-RU" sz="3200" dirty="0" smtClean="0"/>
              <a:t>, с целью их реабилитации и </a:t>
            </a:r>
            <a:r>
              <a:rPr lang="ru-RU" sz="3200" dirty="0" err="1" smtClean="0"/>
              <a:t>реинтеграции</a:t>
            </a:r>
            <a:r>
              <a:rPr lang="ru-RU" sz="3200" dirty="0" smtClean="0"/>
              <a:t> в общество и самостоятельную жизнь;</a:t>
            </a:r>
          </a:p>
          <a:p>
            <a:r>
              <a:rPr lang="ru-RU" sz="3200" dirty="0" smtClean="0"/>
              <a:t>Правительству Пермского края рассмотреть возможность </a:t>
            </a:r>
            <a:r>
              <a:rPr lang="ru-RU" sz="3200" dirty="0" smtClean="0">
                <a:solidFill>
                  <a:srgbClr val="FF0000"/>
                </a:solidFill>
              </a:rPr>
              <a:t>внесения изменений в закон Пермского края «Об устройстве детей-сирот, детей, оставшихся без попечения родителей, в Пермском крае»</a:t>
            </a:r>
            <a:r>
              <a:rPr lang="ru-RU" sz="3200" dirty="0" smtClean="0"/>
              <a:t> в части увеличения размера вознаграждения приемным родителям, взявшим на воспитание в семью подростков в возрасте от 14 до 18 лет, а также в части увеличения размеров вознаграждения для </a:t>
            </a:r>
            <a:r>
              <a:rPr lang="ru-RU" sz="3200" dirty="0" err="1" smtClean="0"/>
              <a:t>постинтернатных</a:t>
            </a:r>
            <a:r>
              <a:rPr lang="ru-RU" sz="3200" dirty="0" smtClean="0"/>
              <a:t> воспитателей, заключивших договор о сопровождении лиц из числа детей-сирот, детей, оставшихся без попечения родителей, освободившихся из мест лишения свободы.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</TotalTime>
  <Words>880</Words>
  <PresentationFormat>Экран (4:3)</PresentationFormat>
  <Paragraphs>97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Защита прав детей-сирот как условие профилактики их правонарушений</vt:lpstr>
      <vt:lpstr>Наилучшие интересы ребенка</vt:lpstr>
      <vt:lpstr>Цели государственной политики в интересах детей</vt:lpstr>
      <vt:lpstr>Принцип обеспечения наилучших интересов ребенка в отношении  детей-сирот</vt:lpstr>
      <vt:lpstr>Портрет социального сиротства  в Пермском крае (данные Министерства социального развития Пермского края за 2009 год)</vt:lpstr>
      <vt:lpstr>Отмены и возвраты из замещающих семей (данные Министерства социального развития Пермского края)</vt:lpstr>
      <vt:lpstr>Дети-сироты - правонарушители(данные ГУВД по Пермскому краю за 2008-2009 гг.)</vt:lpstr>
      <vt:lpstr>Дети-сироты в местах лишения свободы (данные ГУФСИН России по Пермскому краю на 01.01.2010 г.)</vt:lpstr>
      <vt:lpstr>Предложения </vt:lpstr>
      <vt:lpstr>СПАСИБО ЗА ВНИМАНИЕ! Успехов всем нам в защите прав детей-сирот!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Защита прав детей-сирот как условие профилактики их правонарушений</dc:title>
  <dc:creator>pvmikov</dc:creator>
  <cp:lastModifiedBy>1</cp:lastModifiedBy>
  <cp:revision>16</cp:revision>
  <dcterms:created xsi:type="dcterms:W3CDTF">2010-02-24T16:06:09Z</dcterms:created>
  <dcterms:modified xsi:type="dcterms:W3CDTF">2010-02-25T04:55:59Z</dcterms:modified>
</cp:coreProperties>
</file>