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2"/>
  </p:notes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1559D-169F-487C-A63E-31602CE2377E}" type="datetimeFigureOut">
              <a:rPr lang="ru-RU" smtClean="0"/>
              <a:pPr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936E-9F82-43AA-87D5-65EEEDF4E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9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Х 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D528CF-EE4B-40F1-AD77-39B5C005E4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96A7337E-80B0-486A-BB76-D5E9ED1F17FE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8FE6BA5-F4AA-457C-8411-41719B736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4D85-7FE6-4B21-B84B-1B85E196FB13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80CF-1CEE-49E7-B5B0-1BE028D80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DEF7-65AD-4D94-BB44-E2EA94C4F593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4FCE-46A7-495D-B843-41FFCAAA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347C-9F65-46A5-B815-7F17BBEF7B96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3C8A-2079-47C7-B1D9-04EC83705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3477-2569-40F2-BD8C-35E3C2DEF519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83C5-165E-4CE3-AA29-D935DC829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6266-C6D0-439E-BE9C-0FE5A6D9F6F1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43D4-096C-40A9-B4E8-9A5610241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1113B-000D-4870-A701-F19E13CE415C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2644-6D2D-465F-AC62-97703016D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63C3-F1EF-4890-9BE4-0B8D9277BFA8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B579-B861-4A90-B8C6-D9EE6E249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1A55-6FAD-4D35-B823-1B4188B7B35E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3E65-2622-44BF-9850-EE08AF68E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0C57-5EE8-4326-B97F-EDB29354EB38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C3AC-2D0A-48BC-A018-8A3220FF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49DF-2D0A-4C6D-853D-2DAC97A4F5B7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5712-ED93-49B3-8933-F5D249365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C7C2112-E295-4EFB-96B8-484B75823045}" type="datetimeFigureOut">
              <a:rPr lang="ru-RU"/>
              <a:pPr>
                <a:defRPr/>
              </a:pPr>
              <a:t>27.08.2013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76664E90-AAA2-459F-AF97-CF1FA9DFA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22" r:id="rId8"/>
    <p:sldLayoutId id="2147483823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9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budsman.perm.ru/" TargetMode="External"/><Relationship Id="rId2" Type="http://schemas.openxmlformats.org/officeDocument/2006/relationships/hyperlink" Target="mailto:ombudsman@permregion.r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4932040" cy="3658344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реализации Конвенции Совета Европы о защите детей от сексуальной эксплуатации и сексуального насилия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0"/>
            <a:ext cx="3672408" cy="2276872"/>
          </a:xfrm>
        </p:spPr>
        <p:txBody>
          <a:bodyPr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Павел Владимирович Миков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Уполномоченный по правам ребенка в Пермском крае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 descr="C:\Users\esistomina\Desktop\Default_en-childabuse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0"/>
          <a:stretch/>
        </p:blipFill>
        <p:spPr bwMode="auto">
          <a:xfrm>
            <a:off x="4572000" y="2348879"/>
            <a:ext cx="3600400" cy="3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sistomin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87" y="1052736"/>
            <a:ext cx="1028908" cy="11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5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913284"/>
            <a:ext cx="7632848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Информационно-просветительская работа с широкой общественностью (статья 8)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09657" cy="432048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Регулярное проведение информационно-разъяснительных кампаний о защите детей от сексуальной эксплуатации и сексуального насилия.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Это могут быть: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Социальная реклама в СМИ;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Информационные встречи;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Распространение листовок, буклетов, брошюр;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Организация круглых столов, семинаров, конференций;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Размещение информации в социальных учреждениях (поликлиниках, учреждениях культуры и дополнительного образования, спорта, в транспорте и т.п.)</a:t>
            </a:r>
            <a:endParaRPr lang="ru-RU" dirty="0"/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9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34877" y="588559"/>
            <a:ext cx="7344816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Правила нижнего белья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7920880" cy="4176464"/>
          </a:xfrm>
        </p:spPr>
        <p:txBody>
          <a:bodyPr/>
          <a:lstStyle/>
          <a:p>
            <a:pPr eaLnBrk="1" hangingPunct="1"/>
            <a:r>
              <a:rPr lang="ru-RU" dirty="0" smtClean="0"/>
              <a:t>В 2010 году Совет Европы начал общеевропейскую кампанию по защите детей от сексуальной эксплуатации и сексуального насилия «ОДИН из ПЯТИ».</a:t>
            </a:r>
          </a:p>
          <a:p>
            <a:pPr eaLnBrk="1" hangingPunct="1"/>
            <a:r>
              <a:rPr lang="ru-RU" dirty="0" smtClean="0"/>
              <a:t>В рамках кампании разработан методический пакет и книжка для детей 3-7 лет – Правила нижнего белья.  </a:t>
            </a:r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3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146772"/>
              </p:ext>
            </p:extLst>
          </p:nvPr>
        </p:nvGraphicFramePr>
        <p:xfrm>
          <a:off x="496913" y="1340768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5667355" imgH="8019997" progId="AcroExch.Document.7">
                  <p:embed/>
                </p:oleObj>
              </mc:Choice>
              <mc:Fallback>
                <p:oleObj name="Acrobat Document" r:id="rId3" imgW="5667355" imgH="801999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13" y="1340768"/>
                        <a:ext cx="28717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079098"/>
              </p:ext>
            </p:extLst>
          </p:nvPr>
        </p:nvGraphicFramePr>
        <p:xfrm>
          <a:off x="2987824" y="2420888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5" imgW="5667355" imgH="8019997" progId="AcroExch.Document.7">
                  <p:embed/>
                </p:oleObj>
              </mc:Choice>
              <mc:Fallback>
                <p:oleObj name="Acrobat Document" r:id="rId5" imgW="5667355" imgH="801999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420888"/>
                        <a:ext cx="28717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415581"/>
              </p:ext>
            </p:extLst>
          </p:nvPr>
        </p:nvGraphicFramePr>
        <p:xfrm>
          <a:off x="5796136" y="1340768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7" imgW="5667355" imgH="8019997" progId="AcroExch.Document.7">
                  <p:embed/>
                </p:oleObj>
              </mc:Choice>
              <mc:Fallback>
                <p:oleObj name="Acrobat Document" r:id="rId7" imgW="5667355" imgH="801999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340768"/>
                        <a:ext cx="28717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Logo Conseil texte bleu+noi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691680" y="340104"/>
            <a:ext cx="73448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Правила нижнего белья</a:t>
            </a:r>
          </a:p>
        </p:txBody>
      </p:sp>
    </p:spTree>
    <p:extLst>
      <p:ext uri="{BB962C8B-B14F-4D97-AF65-F5344CB8AC3E}">
        <p14:creationId xmlns:p14="http://schemas.microsoft.com/office/powerpoint/2010/main" val="48427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81632" y="476672"/>
            <a:ext cx="8209658" cy="157018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Защита и помощь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жертвам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2060848"/>
            <a:ext cx="8353672" cy="439248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Принятие эффективных социальных программ и создание междисциплинарных структур с целью оказания помощи жертвам и их ближним родственникам, а также непосредственным законным представителям ребенка;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системы обязательного информирования компетентных органов специалистами, работающими с детьми (в т.ч. обязанными соблюдать конфиденциальность – врачи, психологи, адвокаты, священнослужители) о любой ситуации, когда они имеют разумные основания полагать, что ребенок стал жертвой сексуальной эксплуатации или сексуального насилия, а также мер поощрения за данные сообщения;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специальных круглосуточных линий помощи по телефону или в Интернете, в т.ч. в анонимном порядке (Детский телефон доверия);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Оказание краткосрочной и долгосрочной помощи жертвам в физическом выздоровлении и психосоциальной реабилитации с учетом мнения, потребностей и проблем ребенка;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Оказание лицам, близким к жертвам (родителям, братьям/сестрам, опекунам), неотложной психологической помощи;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Обеспечение возможности изоляции жертвы от его/её семейной среды. Условия и продолжительность которой определяются наилучшими интересами ребенка.   </a:t>
            </a:r>
            <a:endParaRPr lang="ru-RU" dirty="0"/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1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15616" y="1090042"/>
            <a:ext cx="719564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Дом, адаптированный для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7992888" cy="417646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Межведомственный, многодисциплинарный  «объединенный» центр, в котором все специалисты, связанные с расследованием дел о сексуальном насилии в отношении детей – службы социального обеспечения, медицинских услуг, правоохранительные органы, судебные органы и т.д. работали бы вместе под одной крышей, с целью </a:t>
            </a:r>
            <a:r>
              <a:rPr lang="ru-RU" dirty="0" err="1" smtClean="0"/>
              <a:t>избежания</a:t>
            </a:r>
            <a:r>
              <a:rPr lang="ru-RU" dirty="0" smtClean="0"/>
              <a:t> неоднократных собеседований и повторной </a:t>
            </a:r>
            <a:r>
              <a:rPr lang="ru-RU" dirty="0" err="1" smtClean="0"/>
              <a:t>виктимизации</a:t>
            </a:r>
            <a:r>
              <a:rPr lang="ru-RU" dirty="0" smtClean="0"/>
              <a:t> детей.</a:t>
            </a:r>
            <a:endParaRPr lang="ru-RU" dirty="0"/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8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994" y="188640"/>
            <a:ext cx="3825974" cy="8191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Дом, адаптированный для детей</a:t>
            </a:r>
          </a:p>
        </p:txBody>
      </p:sp>
      <p:pic>
        <p:nvPicPr>
          <p:cNvPr id="16387" name="Picture 2" descr="E:\Фото к презентации\DSCN3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580" y="1000280"/>
            <a:ext cx="3199069" cy="239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3" descr="E:\Фото к презентации\DSCN3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9582"/>
            <a:ext cx="3987142" cy="299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E:\Фото к презентации\DSCN34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15" y="692670"/>
            <a:ext cx="3608780" cy="270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E:\Фото к презентации\DSCN34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36" y="3399582"/>
            <a:ext cx="4097338" cy="307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72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691680" y="695300"/>
            <a:ext cx="54102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Участие детей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(статья 9)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8065641" cy="4345260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Поощрение участия детей в разработке и осуществлении мер государственной политики, программ и мероприятий в области борьбы с сексуальной эксплуатацией и сексуальным насилием в отношении детей</a:t>
            </a:r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71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83301"/>
            <a:ext cx="6629400" cy="1143000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Участие институтов гражданского общества (статья 9)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24100"/>
            <a:ext cx="8209657" cy="4201244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Поощрение сектора информационных и коммуникационных технологий, индустрии туризма, банковского и финансового сектора, институтов гражданского общества к участию в разработке и реализации мер политики, направленных на предупреждение сексуальной эксплуатации и сексуального насилия в отношении детей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Поощрение СМИ к распространению информации обо всех аспектах сексуальной эксплуатации и сексуального насилия в отношении детей;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Финансирование проектов и программ, осуществляемых институтами гражданского общества, направленных на предупреждение и защиту детей от сексуальной эксплуатации и сексуального насилия.</a:t>
            </a:r>
            <a:endParaRPr lang="ru-RU" dirty="0"/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5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1994"/>
            <a:ext cx="7843712" cy="1143000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Координация и мониторинг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(статья 10)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24100"/>
            <a:ext cx="8209657" cy="420124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Необходимо определение регионального (местного) координирующего органа деятельности различных ведомств по защите детей от сексуальной эксплуатации и сексуального насилия (в России - КДН и ЗП);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системы мониторинга и оценки явления сексуальной эксплуатации и сексуального насилия в отношении детей;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Обеспечение сотрудничества между компетентными государственными органами, институтами гражданского общества и бизнесом в целях эффективного предотвращения сексуальной эксплуатации и сексуального насилия в отношении детей и борьбы  с ними. </a:t>
            </a:r>
            <a:endParaRPr lang="ru-RU" dirty="0"/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03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7544" y="4986"/>
            <a:ext cx="7024687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Предложения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904" cy="4896544"/>
          </a:xfrm>
        </p:spPr>
        <p:txBody>
          <a:bodyPr rtlCol="0">
            <a:normAutofit fontScale="85000" lnSpcReduction="20000"/>
          </a:bodyPr>
          <a:lstStyle/>
          <a:p>
            <a:pPr marL="6985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1. Комиссии по делам несовершеннолетних и защите их прав Пермского края: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Разработать систему мониторинга и оценки явления сексуальной эксплуатации и сексуального насилия в отношении детей;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Принять план реализации основных положений Европейской конвенции о защите детей от сексуальной эксплуатации и сексуального насилия на территории Пермского края</a:t>
            </a:r>
          </a:p>
          <a:p>
            <a:pPr marL="6985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2. Муниципальным комиссиям по делам несовершеннолетних и защите их прав: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Обеспечить мониторинг и оценку, а также координацию деятельности по предупреждению и защите детей от сексуальной эксплуатации и сексуального насилия.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Обеспечить принятие и контроль реализации муниципальных планов реализации основных положений Европейской конвенции о защите детей от сексуальной эксплуатации и сексуального насилия.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24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3240360" cy="59183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1412776"/>
            <a:ext cx="8209656" cy="475252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25 октября 2007 г. в городе </a:t>
            </a:r>
            <a:r>
              <a:rPr lang="ru-RU" dirty="0" err="1" smtClean="0"/>
              <a:t>Лансароте</a:t>
            </a:r>
            <a:r>
              <a:rPr lang="ru-RU" dirty="0" smtClean="0"/>
              <a:t> (Испания) Советом Европы принята Конвенция о защите детей от сексуальной эксплуатации и сексуального насилия («</a:t>
            </a:r>
            <a:r>
              <a:rPr lang="ru-RU" dirty="0" err="1" smtClean="0"/>
              <a:t>Лансаротская</a:t>
            </a:r>
            <a:r>
              <a:rPr lang="ru-RU" dirty="0" smtClean="0"/>
              <a:t> конвенция»)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15 октября 2012 г. – Распоряжение Правительства Российской Федерации №1916-р «План первоочередных мероприятий до 2014 года по реализации важнейших положений Национальной стратегии действий в интересах детей на 2012-2017 годы» (п.55)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17 </a:t>
            </a:r>
            <a:r>
              <a:rPr lang="ru-RU" dirty="0" smtClean="0"/>
              <a:t>мая 2013г. – Федеральный закон Российской Федерации от </a:t>
            </a:r>
            <a:r>
              <a:rPr lang="ru-RU" smtClean="0"/>
              <a:t>№</a:t>
            </a:r>
            <a:r>
              <a:rPr lang="ru-RU" smtClean="0"/>
              <a:t>76-ФЗ </a:t>
            </a:r>
            <a:r>
              <a:rPr lang="ru-RU" dirty="0"/>
              <a:t>«О ратификации Конвенции Совета Европы о защите детей от сексуальной эксплуатации и сексуальных злоупотреблений»  </a:t>
            </a:r>
          </a:p>
        </p:txBody>
      </p:sp>
      <p:pic>
        <p:nvPicPr>
          <p:cNvPr id="4100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16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075" y="1341438"/>
            <a:ext cx="7851775" cy="504031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Пишите по адресу: </a:t>
            </a:r>
            <a:r>
              <a:rPr lang="ru-RU" sz="2000" dirty="0" smtClean="0">
                <a:solidFill>
                  <a:srgbClr val="002060"/>
                </a:solidFill>
              </a:rPr>
              <a:t>614006, город Пермь,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ул. Ленина, 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тел.: </a:t>
            </a:r>
            <a:r>
              <a:rPr lang="ru-RU" sz="2000" dirty="0" smtClean="0">
                <a:solidFill>
                  <a:srgbClr val="002060"/>
                </a:solidFill>
              </a:rPr>
              <a:t>8(342) 217-67-94, 217-76-70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Факс: </a:t>
            </a:r>
            <a:r>
              <a:rPr lang="ru-RU" sz="2000" dirty="0">
                <a:solidFill>
                  <a:srgbClr val="002060"/>
                </a:solidFill>
              </a:rPr>
              <a:t>8 (</a:t>
            </a:r>
            <a:r>
              <a:rPr lang="ru-RU" sz="2000" dirty="0" smtClean="0">
                <a:solidFill>
                  <a:srgbClr val="002060"/>
                </a:solidFill>
              </a:rPr>
              <a:t>342) 235-14-57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E-mail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ombudsman@uppc.permkrai.ru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 WWW.OMBUDSMAN.PERM.RU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 smtClean="0"/>
          </a:p>
        </p:txBody>
      </p:sp>
      <p:sp>
        <p:nvSpPr>
          <p:cNvPr id="13315" name="Текст 4"/>
          <p:cNvSpPr>
            <a:spLocks noGrp="1"/>
          </p:cNvSpPr>
          <p:nvPr>
            <p:ph type="body" idx="1"/>
          </p:nvPr>
        </p:nvSpPr>
        <p:spPr>
          <a:xfrm>
            <a:off x="-252413" y="620713"/>
            <a:ext cx="9217026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Коллеги,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всех к сотрудничеству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16287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4526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3384376" cy="61747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Цели Конвенции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8245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Предотвращение сексуальной эксплуатации и сексуального насилия в отношении детей и борьба с ними;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Защита прав детей – жертв сексуальной эксплуатации и сексуального насилия;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Развитие национального и международного сотрудничества в борьбе с сексуальной эксплуатацией и сексуальным насилием в отношении детей</a:t>
            </a:r>
            <a:endParaRPr lang="ru-RU" sz="2800" dirty="0"/>
          </a:p>
        </p:txBody>
      </p:sp>
      <p:pic>
        <p:nvPicPr>
          <p:cNvPr id="6" name="Picture 7" descr="National Emblem Of Rus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go Conseil texte bleu+no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8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352" y="1082452"/>
            <a:ext cx="7162800" cy="1143000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направления реализации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Лансаротской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конвенции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83568" y="2636912"/>
            <a:ext cx="7848872" cy="3096344"/>
          </a:xfrm>
        </p:spPr>
        <p:txBody>
          <a:bodyPr/>
          <a:lstStyle/>
          <a:p>
            <a:pPr eaLnBrk="1" hangingPunct="1"/>
            <a:r>
              <a:rPr lang="ru-RU" sz="2800" dirty="0" smtClean="0"/>
              <a:t>1. Предупреждение;</a:t>
            </a:r>
          </a:p>
          <a:p>
            <a:pPr eaLnBrk="1" hangingPunct="1"/>
            <a:r>
              <a:rPr lang="ru-RU" sz="2800" dirty="0" smtClean="0"/>
              <a:t>2. Защита и помощь жертвам;</a:t>
            </a:r>
          </a:p>
          <a:p>
            <a:pPr eaLnBrk="1" hangingPunct="1"/>
            <a:r>
              <a:rPr lang="ru-RU" sz="2800" dirty="0" smtClean="0"/>
              <a:t>3. Уголовное преследование лиц, совершающих насилие над детьми;</a:t>
            </a:r>
          </a:p>
          <a:p>
            <a:pPr eaLnBrk="1" hangingPunct="1"/>
            <a:r>
              <a:rPr lang="ru-RU" sz="2800" dirty="0" smtClean="0"/>
              <a:t>4. Обеспечение участия детей.</a:t>
            </a:r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2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3471242" cy="58593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Предупреждение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7920880" cy="48245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Набор, подготовка и повышение уровня информированности лиц, работающих с детьми;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Просвещение детей;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Помощь лицам, опасающимся того, что они могут совершить преступление сексуального характера против детей;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Информационно-просветительская работа с широкой общественностью.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7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55568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Набор, подготовка и повышение уровня информированности лиц, работающих с детьми (статья 5)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2492896"/>
            <a:ext cx="8209657" cy="3456384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Лица, работающие с детьми – лица, регулярно, вступающие в контакт с детьми вне зависимости от профессиональной и ведомственной принадлежности (работники образования, здравоохранения, социальной защиты, спорта, культуры и досуга, судебной и правоохранительной систем), а также лица, работающие в общественных организациях;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Меры:</a:t>
            </a:r>
          </a:p>
          <a:p>
            <a:pPr marL="52705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Обеспечение знаний о правах ребенка и постоянное повышение уровня информированности в области защиты и обеспечения прав детей;</a:t>
            </a:r>
          </a:p>
          <a:p>
            <a:pPr marL="52705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Обеспечение знаний, позволяющих лицам, работающим с детьми выявлять случаи сексуальной эксплуатации и сексуального насилия; </a:t>
            </a:r>
          </a:p>
          <a:p>
            <a:pPr marL="52705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Обеспечение возможности доводить до служб защиты детей информацию о любой ситуации, когда имеются  разумные основания полагать, что ребенок стал жертвой сексуальной эксплуатации или сексуального насилия;</a:t>
            </a:r>
          </a:p>
          <a:p>
            <a:pPr marL="52705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Запрещение заниматься профессиональной деятельностью с детьми лицам ранее судимым за деяния, связанными с сексуальной эксплуатацией или сексуальным насилием в отношении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23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07704" y="588559"/>
            <a:ext cx="53340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Просвещение детей (статья 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7992888" cy="4464496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Ответственность родителей за просвещение детей в вопросах половой жизни в целом и опасности подвергнуться сексуальной эксплуатации или сексуальному насилию.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Обязанность обеспечивать в начальной и средней школе просвещение детей в отношении опасности подвергнуться сексуальной эксплуатации и сексуальному насилию и в отношении того, как защитить себя от них и к кому обратиться за помощью.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Принципы: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 Информация об опасностях сексуальной эксплуатации и насилия должна даваться в общем контексте полового воспитания, соответствующего возрасту и степени зрелости ребенка.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 Информация не должна подрывать авторитет взрослых в глазах ребенка (важно сохранять доверие детей к взрослым).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Реализация образовательных программ безопасного пользования Интернетом и современными информационными и коммуникационными технологиями.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80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07704" y="707901"/>
            <a:ext cx="52578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Просвещение детей (действия)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7920880" cy="4464496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Размещение плакатов в местах, посещаемых детьми, с информацией о службах помощи детям;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Создание и распространение информационных носителей с телефонными номерами и адресами организаций помощи детям (визитки, закладки, </a:t>
            </a:r>
            <a:r>
              <a:rPr lang="ru-RU" dirty="0" err="1" smtClean="0"/>
              <a:t>календарики</a:t>
            </a:r>
            <a:r>
              <a:rPr lang="ru-RU" dirty="0" smtClean="0"/>
              <a:t>, брелоки, магниты на холодильник, коврики для компьютерных мышей, ручки и т.п.);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Размещение в популярных детских </a:t>
            </a:r>
            <a:r>
              <a:rPr lang="ru-RU" dirty="0" err="1" smtClean="0"/>
              <a:t>интернет-ресурсах</a:t>
            </a:r>
            <a:r>
              <a:rPr lang="ru-RU" dirty="0" smtClean="0"/>
              <a:t> ссылок на «</a:t>
            </a:r>
            <a:r>
              <a:rPr lang="en-US" dirty="0" smtClean="0"/>
              <a:t>on-line</a:t>
            </a:r>
            <a:r>
              <a:rPr lang="ru-RU" dirty="0" smtClean="0"/>
              <a:t> помощь», информации об организациях, оказывающих помощь детям;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Разработка и внедрение учебных курсов и др. </a:t>
            </a:r>
          </a:p>
        </p:txBody>
      </p:sp>
      <p:pic>
        <p:nvPicPr>
          <p:cNvPr id="6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75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583160" y="750081"/>
            <a:ext cx="6345621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Помощь лицам, опасающимся того, что они могут совершить преступления сексуального характера против детей (статья 7)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4788652" cy="4953000"/>
          </a:xfrm>
        </p:spPr>
        <p:txBody>
          <a:bodyPr/>
          <a:lstStyle/>
          <a:p>
            <a:pPr eaLnBrk="1" hangingPunct="1"/>
            <a:r>
              <a:rPr lang="ru-RU" dirty="0" smtClean="0"/>
              <a:t>Принятие специальных программ и мер превентивного характера для лиц, имеющим склонность к сексуальным контактам с детьми.</a:t>
            </a:r>
          </a:p>
          <a:p>
            <a:pPr eaLnBrk="1" hangingPunct="1"/>
            <a:r>
              <a:rPr lang="ru-RU" dirty="0" smtClean="0"/>
              <a:t>Это могут быть:</a:t>
            </a:r>
          </a:p>
          <a:p>
            <a:pPr eaLnBrk="1" hangingPunct="1"/>
            <a:r>
              <a:rPr lang="ru-RU" dirty="0" smtClean="0"/>
              <a:t>Анонимная психологическая помощь;</a:t>
            </a:r>
          </a:p>
          <a:p>
            <a:pPr eaLnBrk="1" hangingPunct="1"/>
            <a:r>
              <a:rPr lang="ru-RU" dirty="0" smtClean="0"/>
              <a:t>Специализированные телефоны доверия и др. </a:t>
            </a:r>
          </a:p>
        </p:txBody>
      </p:sp>
      <p:pic>
        <p:nvPicPr>
          <p:cNvPr id="7" name="Picture 4" descr="Logo Conseil texte bleu+n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104"/>
            <a:ext cx="1115616" cy="81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ational Emblem Of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13" y="695300"/>
            <a:ext cx="731888" cy="7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esistomina\Desktop\s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21" y="2420888"/>
            <a:ext cx="37274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84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546</TotalTime>
  <Words>1285</Words>
  <Application>Microsoft Office PowerPoint</Application>
  <PresentationFormat>Экран (4:3)</PresentationFormat>
  <Paragraphs>91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Остин</vt:lpstr>
      <vt:lpstr>Acrobat Document</vt:lpstr>
      <vt:lpstr>О реализации Конвенции Совета Европы о защите детей от сексуальной эксплуатации и сексуального насилия</vt:lpstr>
      <vt:lpstr>История </vt:lpstr>
      <vt:lpstr>Цели Конвенции</vt:lpstr>
      <vt:lpstr>Основные направления реализации Лансаротской конвенции </vt:lpstr>
      <vt:lpstr>Предупреждение</vt:lpstr>
      <vt:lpstr>Набор, подготовка и повышение уровня информированности лиц, работающих с детьми (статья 5)</vt:lpstr>
      <vt:lpstr>Просвещение детей (статья 6)</vt:lpstr>
      <vt:lpstr>Просвещение детей (действия)</vt:lpstr>
      <vt:lpstr>Помощь лицам, опасающимся того, что они могут совершить преступления сексуального характера против детей (статья 7)</vt:lpstr>
      <vt:lpstr>Информационно-просветительская работа с широкой общественностью (статья 8)</vt:lpstr>
      <vt:lpstr>Правила нижнего белья</vt:lpstr>
      <vt:lpstr>Презентация PowerPoint</vt:lpstr>
      <vt:lpstr>Защита и помощь  жертвам </vt:lpstr>
      <vt:lpstr>Дом, адаптированный для детей</vt:lpstr>
      <vt:lpstr>Дом, адаптированный для детей</vt:lpstr>
      <vt:lpstr>Участие детей  (статья 9)</vt:lpstr>
      <vt:lpstr>Участие институтов гражданского общества (статья 9)</vt:lpstr>
      <vt:lpstr>Координация и мониторинг  (статья 10)</vt:lpstr>
      <vt:lpstr>Предложения</vt:lpstr>
      <vt:lpstr>   Пишите по адресу: 614006, город Пермь,  ул. Ленина, 51 тел.: 8(342) 217-67-94, 217-76-70 Факс: 8 (342) 235-14-57 E-mail: ombudsman@uppc.permkrai.ru  WWW.OMBUDSMAN.PERM.RU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ЕЖЕГОДНЫЙ СПЕЦИАЛЬНЫЙ ДОКЛАД  «О СОБЛЮДЕНИИ  ПРАВ ДЕТЕЙ  В ПЕРМСКОМ КРАЕ  В 2010 ГОДУ»</dc:title>
  <dc:creator>pvmikov</dc:creator>
  <cp:lastModifiedBy>Истомина Елена Станиславовна</cp:lastModifiedBy>
  <cp:revision>64</cp:revision>
  <cp:lastPrinted>2013-02-12T11:57:37Z</cp:lastPrinted>
  <dcterms:created xsi:type="dcterms:W3CDTF">2011-06-15T11:05:46Z</dcterms:created>
  <dcterms:modified xsi:type="dcterms:W3CDTF">2013-08-27T08:28:04Z</dcterms:modified>
</cp:coreProperties>
</file>